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jpg>
</file>

<file path=ppt/media/image02.png>
</file>

<file path=ppt/media/image03.jpg>
</file>

<file path=ppt/media/image04.png>
</file>

<file path=ppt/media/image05.gif>
</file>

<file path=ppt/media/image06.png>
</file>

<file path=ppt/media/image07.png>
</file>

<file path=ppt/media/image08.png>
</file>

<file path=ppt/media/image09.jpg>
</file>

<file path=ppt/media/image10.jpg>
</file>

<file path=ppt/media/image11.png>
</file>

<file path=ppt/media/image12.jpg>
</file>

<file path=ppt/media/image13.png>
</file>

<file path=ppt/media/image14.png>
</file>

<file path=ppt/media/image1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7" name="Shape 22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6" name="Shape 26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3" name="Shape 303"/>
        <p:cNvGrpSpPr/>
        <p:nvPr/>
      </p:nvGrpSpPr>
      <p:grpSpPr>
        <a:xfrm>
          <a:off x="0" y="0"/>
          <a:ext cx="0" cy="0"/>
          <a:chOff x="0" y="0"/>
          <a:chExt cx="0" cy="0"/>
        </a:xfrm>
      </p:grpSpPr>
      <p:sp>
        <p:nvSpPr>
          <p:cNvPr id="304" name="Shape 3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5" name="Shape 30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6" name="Shape 326"/>
        <p:cNvGrpSpPr/>
        <p:nvPr/>
      </p:nvGrpSpPr>
      <p:grpSpPr>
        <a:xfrm>
          <a:off x="0" y="0"/>
          <a:ext cx="0" cy="0"/>
          <a:chOff x="0" y="0"/>
          <a:chExt cx="0" cy="0"/>
        </a:xfrm>
      </p:grpSpPr>
      <p:sp>
        <p:nvSpPr>
          <p:cNvPr id="327" name="Shape 3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8" name="Shape 32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1" name="Shape 331"/>
        <p:cNvGrpSpPr/>
        <p:nvPr/>
      </p:nvGrpSpPr>
      <p:grpSpPr>
        <a:xfrm>
          <a:off x="0" y="0"/>
          <a:ext cx="0" cy="0"/>
          <a:chOff x="0" y="0"/>
          <a:chExt cx="0" cy="0"/>
        </a:xfrm>
      </p:grpSpPr>
      <p:sp>
        <p:nvSpPr>
          <p:cNvPr id="332" name="Shape 3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3" name="Shape 33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0" name="Shape 340"/>
        <p:cNvGrpSpPr/>
        <p:nvPr/>
      </p:nvGrpSpPr>
      <p:grpSpPr>
        <a:xfrm>
          <a:off x="0" y="0"/>
          <a:ext cx="0" cy="0"/>
          <a:chOff x="0" y="0"/>
          <a:chExt cx="0" cy="0"/>
        </a:xfrm>
      </p:grpSpPr>
      <p:sp>
        <p:nvSpPr>
          <p:cNvPr id="341" name="Shape 3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2" name="Shape 34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6" name="Shape 346"/>
        <p:cNvGrpSpPr/>
        <p:nvPr/>
      </p:nvGrpSpPr>
      <p:grpSpPr>
        <a:xfrm>
          <a:off x="0" y="0"/>
          <a:ext cx="0" cy="0"/>
          <a:chOff x="0" y="0"/>
          <a:chExt cx="0" cy="0"/>
        </a:xfrm>
      </p:grpSpPr>
      <p:sp>
        <p:nvSpPr>
          <p:cNvPr id="347" name="Shape 3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8" name="Shape 34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2" name="Shape 352"/>
        <p:cNvGrpSpPr/>
        <p:nvPr/>
      </p:nvGrpSpPr>
      <p:grpSpPr>
        <a:xfrm>
          <a:off x="0" y="0"/>
          <a:ext cx="0" cy="0"/>
          <a:chOff x="0" y="0"/>
          <a:chExt cx="0" cy="0"/>
        </a:xfrm>
      </p:grpSpPr>
      <p:sp>
        <p:nvSpPr>
          <p:cNvPr id="353" name="Shape 3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4" name="Shape 354"/>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8" name="Shape 358"/>
        <p:cNvGrpSpPr/>
        <p:nvPr/>
      </p:nvGrpSpPr>
      <p:grpSpPr>
        <a:xfrm>
          <a:off x="0" y="0"/>
          <a:ext cx="0" cy="0"/>
          <a:chOff x="0" y="0"/>
          <a:chExt cx="0" cy="0"/>
        </a:xfrm>
      </p:grpSpPr>
      <p:sp>
        <p:nvSpPr>
          <p:cNvPr id="359" name="Shape 3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0" name="Shape 36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8" name="Shape 368"/>
        <p:cNvGrpSpPr/>
        <p:nvPr/>
      </p:nvGrpSpPr>
      <p:grpSpPr>
        <a:xfrm>
          <a:off x="0" y="0"/>
          <a:ext cx="0" cy="0"/>
          <a:chOff x="0" y="0"/>
          <a:chExt cx="0" cy="0"/>
        </a:xfrm>
      </p:grpSpPr>
      <p:sp>
        <p:nvSpPr>
          <p:cNvPr id="369" name="Shape 3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0" name="Shape 37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73" name="Shape 373"/>
        <p:cNvGrpSpPr/>
        <p:nvPr/>
      </p:nvGrpSpPr>
      <p:grpSpPr>
        <a:xfrm>
          <a:off x="0" y="0"/>
          <a:ext cx="0" cy="0"/>
          <a:chOff x="0" y="0"/>
          <a:chExt cx="0" cy="0"/>
        </a:xfrm>
      </p:grpSpPr>
      <p:sp>
        <p:nvSpPr>
          <p:cNvPr id="374" name="Shape 3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5" name="Shape 37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599" cy="2052599"/>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599"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599"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599"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599"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599"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7999" cy="755699"/>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7999"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499"/>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199"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199"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099"/>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599" cy="572699"/>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0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0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02.png"/><Relationship Id="rId4" Type="http://schemas.openxmlformats.org/officeDocument/2006/relationships/image" Target="../media/image0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03.jpg"/><Relationship Id="rId4" Type="http://schemas.openxmlformats.org/officeDocument/2006/relationships/image" Target="../media/image0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0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0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yourdotonion:808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0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09.jpg"/><Relationship Id="rId4" Type="http://schemas.openxmlformats.org/officeDocument/2006/relationships/image" Target="../media/image08.png"/><Relationship Id="rId5" Type="http://schemas.openxmlformats.org/officeDocument/2006/relationships/image" Target="../media/image04.png"/><Relationship Id="rId6" Type="http://schemas.openxmlformats.org/officeDocument/2006/relationships/image" Target="../media/image10.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0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2.jpg"/><Relationship Id="rId4" Type="http://schemas.openxmlformats.org/officeDocument/2006/relationships/hyperlink" Target="https://www.shodan.io/" TargetMode="External"/><Relationship Id="rId5" Type="http://schemas.openxmlformats.org/officeDocument/2006/relationships/hyperlink" Target="http://www.chip.de/news/Shodan-Suchmaschine-findet-Sicherheitsluecken_61471130.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0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0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05.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pic>
        <p:nvPicPr>
          <p:cNvPr id="54" name="Shape 54"/>
          <p:cNvPicPr preferRelativeResize="0"/>
          <p:nvPr/>
        </p:nvPicPr>
        <p:blipFill>
          <a:blip r:embed="rId3">
            <a:alphaModFix/>
          </a:blip>
          <a:stretch>
            <a:fillRect/>
          </a:stretch>
        </p:blipFill>
        <p:spPr>
          <a:xfrm>
            <a:off x="4911100" y="1271275"/>
            <a:ext cx="1639049" cy="1639049"/>
          </a:xfrm>
          <a:prstGeom prst="rect">
            <a:avLst/>
          </a:prstGeom>
          <a:noFill/>
          <a:ln>
            <a:noFill/>
          </a:ln>
        </p:spPr>
      </p:pic>
      <p:sp>
        <p:nvSpPr>
          <p:cNvPr id="55" name="Shape 55"/>
          <p:cNvSpPr txBox="1"/>
          <p:nvPr>
            <p:ph type="title"/>
          </p:nvPr>
        </p:nvSpPr>
        <p:spPr>
          <a:xfrm>
            <a:off x="311700" y="2150850"/>
            <a:ext cx="8520599" cy="841800"/>
          </a:xfrm>
          <a:prstGeom prst="rect">
            <a:avLst/>
          </a:prstGeom>
        </p:spPr>
        <p:txBody>
          <a:bodyPr anchorCtr="0" anchor="ctr" bIns="91425" lIns="91425" rIns="91425" tIns="91425">
            <a:noAutofit/>
          </a:bodyPr>
          <a:lstStyle/>
          <a:p>
            <a:pPr lvl="0" rtl="0">
              <a:spcBef>
                <a:spcPts val="0"/>
              </a:spcBef>
              <a:buNone/>
            </a:pPr>
            <a:r>
              <a:rPr lang="en" sz="5200"/>
              <a:t>The Internet of        Things</a:t>
            </a:r>
          </a:p>
          <a:p>
            <a:pPr lvl="0" rtl="0">
              <a:spcBef>
                <a:spcPts val="0"/>
              </a:spcBef>
              <a:buNone/>
            </a:pPr>
            <a:r>
              <a:t/>
            </a:r>
            <a:endParaRPr/>
          </a:p>
        </p:txBody>
      </p:sp>
      <p:sp>
        <p:nvSpPr>
          <p:cNvPr id="56" name="Shape 56"/>
          <p:cNvSpPr txBox="1"/>
          <p:nvPr/>
        </p:nvSpPr>
        <p:spPr>
          <a:xfrm>
            <a:off x="1051550" y="4510275"/>
            <a:ext cx="6583800" cy="768000"/>
          </a:xfrm>
          <a:prstGeom prst="rect">
            <a:avLst/>
          </a:prstGeom>
          <a:noFill/>
          <a:ln>
            <a:noFill/>
          </a:ln>
        </p:spPr>
        <p:txBody>
          <a:bodyPr anchorCtr="0" anchor="t" bIns="91425" lIns="91425" rIns="91425" tIns="91425">
            <a:noAutofit/>
          </a:bodyPr>
          <a:lstStyle/>
          <a:p>
            <a:pPr lvl="0" algn="ctr">
              <a:spcBef>
                <a:spcPts val="0"/>
              </a:spcBef>
              <a:buNone/>
            </a:pPr>
            <a:r>
              <a:rPr lang="en"/>
              <a:t>@n8fr8 @guardianproject @torproject</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sp>
        <p:nvSpPr>
          <p:cNvPr id="138" name="Shape 138"/>
          <p:cNvSpPr/>
          <p:nvPr/>
        </p:nvSpPr>
        <p:spPr>
          <a:xfrm>
            <a:off x="350525" y="902200"/>
            <a:ext cx="1097399" cy="975300"/>
          </a:xfrm>
          <a:prstGeom prst="smileyFace">
            <a:avLst>
              <a:gd fmla="val 4653" name="adj"/>
            </a:avLst>
          </a:prstGeom>
          <a:solidFill>
            <a:srgbClr val="FFF2C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39" name="Shape 139"/>
          <p:cNvSpPr/>
          <p:nvPr/>
        </p:nvSpPr>
        <p:spPr>
          <a:xfrm>
            <a:off x="5612125" y="1069850"/>
            <a:ext cx="2926199" cy="1840199"/>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0" name="Shape 140"/>
          <p:cNvSpPr txBox="1"/>
          <p:nvPr>
            <p:ph idx="1" type="body"/>
          </p:nvPr>
        </p:nvSpPr>
        <p:spPr>
          <a:xfrm>
            <a:off x="311700" y="4230575"/>
            <a:ext cx="8562299" cy="605100"/>
          </a:xfrm>
          <a:prstGeom prst="rect">
            <a:avLst/>
          </a:prstGeom>
        </p:spPr>
        <p:txBody>
          <a:bodyPr anchorCtr="0" anchor="ctr" bIns="91425" lIns="91425" rIns="91425" tIns="91425">
            <a:noAutofit/>
          </a:bodyPr>
          <a:lstStyle/>
          <a:p>
            <a:pPr lvl="0" rtl="0">
              <a:spcBef>
                <a:spcPts val="0"/>
              </a:spcBef>
              <a:buNone/>
            </a:pPr>
            <a:r>
              <a:rPr lang="en"/>
              <a:t>You connect to Your Thing through a Cloud Service</a:t>
            </a:r>
          </a:p>
          <a:p>
            <a:pPr lvl="0" rtl="0">
              <a:spcBef>
                <a:spcPts val="0"/>
              </a:spcBef>
              <a:buNone/>
            </a:pPr>
            <a:r>
              <a:rPr lang="en"/>
              <a:t>(which then knows all, remembers all, and happily shares and/or monetizes all)</a:t>
            </a:r>
          </a:p>
        </p:txBody>
      </p:sp>
      <p:sp>
        <p:nvSpPr>
          <p:cNvPr id="141" name="Shape 141"/>
          <p:cNvSpPr/>
          <p:nvPr/>
        </p:nvSpPr>
        <p:spPr>
          <a:xfrm>
            <a:off x="2755762" y="1888675"/>
            <a:ext cx="2606040" cy="1840211"/>
          </a:xfrm>
          <a:prstGeom prst="cloud">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a:p>
          <a:p>
            <a:pPr lvl="0" rtl="0">
              <a:spcBef>
                <a:spcPts val="0"/>
              </a:spcBef>
              <a:buNone/>
            </a:pPr>
            <a:r>
              <a:t/>
            </a:r>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SzPct val="100000"/>
              <a:buFont typeface="Arial"/>
              <a:buNone/>
            </a:pPr>
            <a:r>
              <a:rPr lang="en" sz="1100">
                <a:solidFill>
                  <a:schemeClr val="dk1"/>
                </a:solidFill>
              </a:rPr>
              <a:t>the very public internet</a:t>
            </a:r>
          </a:p>
          <a:p>
            <a:pPr lvl="0">
              <a:spcBef>
                <a:spcPts val="0"/>
              </a:spcBef>
              <a:buNone/>
            </a:pPr>
            <a:r>
              <a:t/>
            </a:r>
            <a:endParaRPr/>
          </a:p>
        </p:txBody>
      </p:sp>
      <p:sp>
        <p:nvSpPr>
          <p:cNvPr id="142" name="Shape 142"/>
          <p:cNvSpPr/>
          <p:nvPr/>
        </p:nvSpPr>
        <p:spPr>
          <a:xfrm>
            <a:off x="5657850" y="395425"/>
            <a:ext cx="2880475" cy="663000"/>
          </a:xfrm>
          <a:prstGeom prst="flowChartExtra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3" name="Shape 143"/>
          <p:cNvSpPr/>
          <p:nvPr/>
        </p:nvSpPr>
        <p:spPr>
          <a:xfrm>
            <a:off x="800100" y="2430025"/>
            <a:ext cx="1566000" cy="605100"/>
          </a:xfrm>
          <a:prstGeom prst="trapezoid">
            <a:avLst>
              <a:gd fmla="val 25000" name="adj"/>
            </a:avLst>
          </a:prstGeom>
          <a:solidFill>
            <a:srgbClr val="999999"/>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4" name="Shape 144"/>
          <p:cNvSpPr/>
          <p:nvPr/>
        </p:nvSpPr>
        <p:spPr>
          <a:xfrm>
            <a:off x="994400" y="1732800"/>
            <a:ext cx="1200299" cy="6630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5" name="Shape 145"/>
          <p:cNvSpPr txBox="1"/>
          <p:nvPr/>
        </p:nvSpPr>
        <p:spPr>
          <a:xfrm>
            <a:off x="6492225" y="693850"/>
            <a:ext cx="1776599" cy="585299"/>
          </a:xfrm>
          <a:prstGeom prst="rect">
            <a:avLst/>
          </a:prstGeom>
          <a:noFill/>
          <a:ln>
            <a:noFill/>
          </a:ln>
        </p:spPr>
        <p:txBody>
          <a:bodyPr anchorCtr="0" anchor="t" bIns="91425" lIns="91425" rIns="91425" tIns="91425">
            <a:noAutofit/>
          </a:bodyPr>
          <a:lstStyle/>
          <a:p>
            <a:pPr lvl="0" rtl="0">
              <a:spcBef>
                <a:spcPts val="0"/>
              </a:spcBef>
              <a:buNone/>
            </a:pPr>
            <a:r>
              <a:rPr lang="en"/>
              <a:t>your abode</a:t>
            </a:r>
          </a:p>
        </p:txBody>
      </p:sp>
      <p:sp>
        <p:nvSpPr>
          <p:cNvPr id="146" name="Shape 146"/>
          <p:cNvSpPr txBox="1"/>
          <p:nvPr/>
        </p:nvSpPr>
        <p:spPr>
          <a:xfrm>
            <a:off x="535575" y="484550"/>
            <a:ext cx="1776599" cy="585299"/>
          </a:xfrm>
          <a:prstGeom prst="rect">
            <a:avLst/>
          </a:prstGeom>
          <a:noFill/>
          <a:ln>
            <a:noFill/>
          </a:ln>
        </p:spPr>
        <p:txBody>
          <a:bodyPr anchorCtr="0" anchor="t" bIns="91425" lIns="91425" rIns="91425" tIns="91425">
            <a:noAutofit/>
          </a:bodyPr>
          <a:lstStyle/>
          <a:p>
            <a:pPr lvl="0" rtl="0">
              <a:spcBef>
                <a:spcPts val="0"/>
              </a:spcBef>
              <a:buNone/>
            </a:pPr>
            <a:r>
              <a:rPr lang="en"/>
              <a:t>you, out in the world</a:t>
            </a:r>
          </a:p>
        </p:txBody>
      </p:sp>
      <p:sp>
        <p:nvSpPr>
          <p:cNvPr id="147" name="Shape 147"/>
          <p:cNvSpPr txBox="1"/>
          <p:nvPr/>
        </p:nvSpPr>
        <p:spPr>
          <a:xfrm>
            <a:off x="487675" y="-10025"/>
            <a:ext cx="7646100" cy="585299"/>
          </a:xfrm>
          <a:prstGeom prst="rect">
            <a:avLst/>
          </a:prstGeom>
          <a:noFill/>
          <a:ln>
            <a:noFill/>
          </a:ln>
        </p:spPr>
        <p:txBody>
          <a:bodyPr anchorCtr="0" anchor="t" bIns="91425" lIns="91425" rIns="91425" tIns="91425">
            <a:noAutofit/>
          </a:bodyPr>
          <a:lstStyle/>
          <a:p>
            <a:pPr lvl="0" rtl="0" algn="ctr">
              <a:spcBef>
                <a:spcPts val="0"/>
              </a:spcBef>
              <a:buNone/>
            </a:pPr>
            <a:r>
              <a:rPr b="1" lang="en" sz="2400">
                <a:highlight>
                  <a:srgbClr val="FFFF00"/>
                </a:highlight>
              </a:rPr>
              <a:t>CLOUD SYNC (MORE SECURE, LESS PRIVATE)</a:t>
            </a:r>
          </a:p>
        </p:txBody>
      </p:sp>
      <p:sp>
        <p:nvSpPr>
          <p:cNvPr id="148" name="Shape 148"/>
          <p:cNvSpPr/>
          <p:nvPr/>
        </p:nvSpPr>
        <p:spPr>
          <a:xfrm>
            <a:off x="3461650" y="564750"/>
            <a:ext cx="1053750" cy="975300"/>
          </a:xfrm>
          <a:prstGeom prst="flowChartMagneticDisk">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9" name="Shape 149"/>
          <p:cNvSpPr/>
          <p:nvPr/>
        </p:nvSpPr>
        <p:spPr>
          <a:xfrm>
            <a:off x="2255525" y="1564050"/>
            <a:ext cx="1769250" cy="1191375"/>
          </a:xfrm>
          <a:custGeom>
            <a:pathLst>
              <a:path extrusionOk="0" h="47655" w="70770">
                <a:moveTo>
                  <a:pt x="0" y="44588"/>
                </a:moveTo>
                <a:cubicBezTo>
                  <a:pt x="10856" y="44530"/>
                  <a:pt x="53877" y="51671"/>
                  <a:pt x="65140" y="44240"/>
                </a:cubicBezTo>
                <a:cubicBezTo>
                  <a:pt x="76403" y="36808"/>
                  <a:pt x="67171" y="7373"/>
                  <a:pt x="67578" y="0"/>
                </a:cubicBezTo>
              </a:path>
            </a:pathLst>
          </a:custGeom>
          <a:noFill/>
          <a:ln cap="flat" cmpd="sng" w="19050">
            <a:solidFill>
              <a:srgbClr val="00FF00"/>
            </a:solidFill>
            <a:prstDash val="solid"/>
            <a:round/>
            <a:headEnd len="lg" w="lg" type="none"/>
            <a:tailEnd len="lg" w="lg" type="triangle"/>
          </a:ln>
        </p:spPr>
      </p:sp>
      <p:sp>
        <p:nvSpPr>
          <p:cNvPr id="150" name="Shape 150"/>
          <p:cNvSpPr/>
          <p:nvPr/>
        </p:nvSpPr>
        <p:spPr>
          <a:xfrm flipH="1">
            <a:off x="4089200" y="1564050"/>
            <a:ext cx="1769250" cy="1191375"/>
          </a:xfrm>
          <a:custGeom>
            <a:pathLst>
              <a:path extrusionOk="0" h="47655" w="70770">
                <a:moveTo>
                  <a:pt x="0" y="44588"/>
                </a:moveTo>
                <a:cubicBezTo>
                  <a:pt x="10856" y="44530"/>
                  <a:pt x="53877" y="51671"/>
                  <a:pt x="65140" y="44240"/>
                </a:cubicBezTo>
                <a:cubicBezTo>
                  <a:pt x="76403" y="36808"/>
                  <a:pt x="67171" y="7373"/>
                  <a:pt x="67578" y="0"/>
                </a:cubicBezTo>
              </a:path>
            </a:pathLst>
          </a:custGeom>
          <a:noFill/>
          <a:ln cap="flat" cmpd="sng" w="19050">
            <a:solidFill>
              <a:srgbClr val="00FF00"/>
            </a:solidFill>
            <a:prstDash val="solid"/>
            <a:round/>
            <a:headEnd len="lg" w="lg" type="none"/>
            <a:tailEnd len="lg" w="lg" type="triangle"/>
          </a:ln>
        </p:spPr>
      </p:sp>
      <p:pic>
        <p:nvPicPr>
          <p:cNvPr id="151" name="Shape 151"/>
          <p:cNvPicPr preferRelativeResize="0"/>
          <p:nvPr/>
        </p:nvPicPr>
        <p:blipFill rotWithShape="1">
          <a:blip r:embed="rId3">
            <a:alphaModFix/>
          </a:blip>
          <a:srcRect b="39898" l="16123" r="16500" t="10104"/>
          <a:stretch/>
        </p:blipFill>
        <p:spPr>
          <a:xfrm>
            <a:off x="6690575" y="1583424"/>
            <a:ext cx="1617400" cy="685799"/>
          </a:xfrm>
          <a:prstGeom prst="rect">
            <a:avLst/>
          </a:prstGeom>
          <a:noFill/>
          <a:ln>
            <a:noFill/>
          </a:ln>
        </p:spPr>
      </p:pic>
      <p:sp>
        <p:nvSpPr>
          <p:cNvPr id="152" name="Shape 152"/>
          <p:cNvSpPr txBox="1"/>
          <p:nvPr/>
        </p:nvSpPr>
        <p:spPr>
          <a:xfrm>
            <a:off x="6670768" y="1272107"/>
            <a:ext cx="1784700" cy="412200"/>
          </a:xfrm>
          <a:prstGeom prst="rect">
            <a:avLst/>
          </a:prstGeom>
          <a:noFill/>
          <a:ln>
            <a:noFill/>
          </a:ln>
        </p:spPr>
        <p:txBody>
          <a:bodyPr anchorCtr="0" anchor="t" bIns="91425" lIns="91425" rIns="91425" tIns="91425">
            <a:noAutofit/>
          </a:bodyPr>
          <a:lstStyle/>
          <a:p>
            <a:pPr lvl="0" rtl="0">
              <a:spcBef>
                <a:spcPts val="0"/>
              </a:spcBef>
              <a:buNone/>
            </a:pPr>
            <a:r>
              <a:rPr lang="en" sz="1200"/>
              <a:t>your tiny human thing</a:t>
            </a:r>
          </a:p>
        </p:txBody>
      </p:sp>
      <p:grpSp>
        <p:nvGrpSpPr>
          <p:cNvPr id="153" name="Shape 153"/>
          <p:cNvGrpSpPr/>
          <p:nvPr/>
        </p:nvGrpSpPr>
        <p:grpSpPr>
          <a:xfrm>
            <a:off x="5804996" y="2269216"/>
            <a:ext cx="1495920" cy="605067"/>
            <a:chOff x="5881196" y="2269216"/>
            <a:chExt cx="1495920" cy="605067"/>
          </a:xfrm>
        </p:grpSpPr>
        <p:grpSp>
          <p:nvGrpSpPr>
            <p:cNvPr id="154" name="Shape 154"/>
            <p:cNvGrpSpPr/>
            <p:nvPr/>
          </p:nvGrpSpPr>
          <p:grpSpPr>
            <a:xfrm>
              <a:off x="5881196" y="2269216"/>
              <a:ext cx="548548" cy="605067"/>
              <a:chOff x="7166600" y="1264175"/>
              <a:chExt cx="1040100" cy="1223100"/>
            </a:xfrm>
          </p:grpSpPr>
          <p:sp>
            <p:nvSpPr>
              <p:cNvPr id="155" name="Shape 155"/>
              <p:cNvSpPr/>
              <p:nvPr/>
            </p:nvSpPr>
            <p:spPr>
              <a:xfrm>
                <a:off x="7166600" y="1264175"/>
                <a:ext cx="1040100" cy="12231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56" name="Shape 156"/>
              <p:cNvSpPr/>
              <p:nvPr/>
            </p:nvSpPr>
            <p:spPr>
              <a:xfrm>
                <a:off x="7315200" y="1538500"/>
                <a:ext cx="754500" cy="663000"/>
              </a:xfrm>
              <a:prstGeom prst="ellipse">
                <a:avLst/>
              </a:prstGeom>
              <a:solidFill>
                <a:srgbClr val="43434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157" name="Shape 157"/>
            <p:cNvSpPr txBox="1"/>
            <p:nvPr/>
          </p:nvSpPr>
          <p:spPr>
            <a:xfrm>
              <a:off x="6370317" y="2405742"/>
              <a:ext cx="1006799" cy="412200"/>
            </a:xfrm>
            <a:prstGeom prst="rect">
              <a:avLst/>
            </a:prstGeom>
            <a:noFill/>
            <a:ln>
              <a:noFill/>
            </a:ln>
          </p:spPr>
          <p:txBody>
            <a:bodyPr anchorCtr="0" anchor="t" bIns="91425" lIns="91425" rIns="91425" tIns="91425">
              <a:noAutofit/>
            </a:bodyPr>
            <a:lstStyle/>
            <a:p>
              <a:pPr lvl="0" rtl="0">
                <a:spcBef>
                  <a:spcPts val="0"/>
                </a:spcBef>
                <a:buNone/>
              </a:pPr>
              <a:r>
                <a:rPr lang="en" sz="1200"/>
                <a:t>your cam thing</a:t>
              </a:r>
            </a:p>
          </p:txBody>
        </p:sp>
        <p:sp>
          <p:nvSpPr>
            <p:cNvPr id="158" name="Shape 158"/>
            <p:cNvSpPr/>
            <p:nvPr/>
          </p:nvSpPr>
          <p:spPr>
            <a:xfrm>
              <a:off x="6054650" y="2489850"/>
              <a:ext cx="220499" cy="163800"/>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pic>
        <p:nvPicPr>
          <p:cNvPr id="159" name="Shape 159"/>
          <p:cNvPicPr preferRelativeResize="0"/>
          <p:nvPr/>
        </p:nvPicPr>
        <p:blipFill>
          <a:blip r:embed="rId3">
            <a:alphaModFix/>
          </a:blip>
          <a:stretch>
            <a:fillRect/>
          </a:stretch>
        </p:blipFill>
        <p:spPr>
          <a:xfrm>
            <a:off x="987175" y="1744225"/>
            <a:ext cx="1200301" cy="685799"/>
          </a:xfrm>
          <a:prstGeom prst="rect">
            <a:avLst/>
          </a:prstGeom>
          <a:noFill/>
          <a:ln>
            <a:noFill/>
          </a:ln>
        </p:spPr>
      </p:pic>
      <p:pic>
        <p:nvPicPr>
          <p:cNvPr id="160" name="Shape 160"/>
          <p:cNvPicPr preferRelativeResize="0"/>
          <p:nvPr/>
        </p:nvPicPr>
        <p:blipFill rotWithShape="1">
          <a:blip r:embed="rId3">
            <a:alphaModFix/>
          </a:blip>
          <a:srcRect b="39898" l="16123" r="16500" t="10104"/>
          <a:stretch/>
        </p:blipFill>
        <p:spPr>
          <a:xfrm>
            <a:off x="3838525" y="970750"/>
            <a:ext cx="742174" cy="465299"/>
          </a:xfrm>
          <a:prstGeom prst="rect">
            <a:avLst/>
          </a:prstGeom>
          <a:noFill/>
          <a:ln cap="flat" cmpd="sng" w="9525">
            <a:solidFill>
              <a:srgbClr val="FFFFFF"/>
            </a:solidFill>
            <a:prstDash val="solid"/>
            <a:round/>
            <a:headEnd len="med" w="med" type="none"/>
            <a:tailEnd len="med" w="med" type="none"/>
          </a:ln>
        </p:spPr>
      </p:pic>
      <p:sp>
        <p:nvSpPr>
          <p:cNvPr id="161" name="Shape 161"/>
          <p:cNvSpPr txBox="1"/>
          <p:nvPr/>
        </p:nvSpPr>
        <p:spPr>
          <a:xfrm>
            <a:off x="2967625" y="2269225"/>
            <a:ext cx="870900" cy="387599"/>
          </a:xfrm>
          <a:prstGeom prst="rect">
            <a:avLst/>
          </a:prstGeom>
          <a:noFill/>
          <a:ln>
            <a:noFill/>
          </a:ln>
        </p:spPr>
        <p:txBody>
          <a:bodyPr anchorCtr="0" anchor="t" bIns="91425" lIns="91425" rIns="91425" tIns="91425">
            <a:noAutofit/>
          </a:bodyPr>
          <a:lstStyle/>
          <a:p>
            <a:pPr lvl="0">
              <a:spcBef>
                <a:spcPts val="0"/>
              </a:spcBef>
              <a:buNone/>
            </a:pPr>
            <a:r>
              <a:rPr b="1" lang="en">
                <a:highlight>
                  <a:srgbClr val="00FF00"/>
                </a:highlight>
              </a:rPr>
              <a:t>HTTPS</a:t>
            </a:r>
          </a:p>
        </p:txBody>
      </p:sp>
      <p:sp>
        <p:nvSpPr>
          <p:cNvPr id="162" name="Shape 162"/>
          <p:cNvSpPr txBox="1"/>
          <p:nvPr/>
        </p:nvSpPr>
        <p:spPr>
          <a:xfrm>
            <a:off x="4263025" y="2193025"/>
            <a:ext cx="870900" cy="387599"/>
          </a:xfrm>
          <a:prstGeom prst="rect">
            <a:avLst/>
          </a:prstGeom>
          <a:noFill/>
          <a:ln>
            <a:noFill/>
          </a:ln>
        </p:spPr>
        <p:txBody>
          <a:bodyPr anchorCtr="0" anchor="t" bIns="91425" lIns="91425" rIns="91425" tIns="91425">
            <a:noAutofit/>
          </a:bodyPr>
          <a:lstStyle/>
          <a:p>
            <a:pPr lvl="0" rtl="0">
              <a:spcBef>
                <a:spcPts val="0"/>
              </a:spcBef>
              <a:buNone/>
            </a:pPr>
            <a:r>
              <a:rPr b="1" lang="en">
                <a:highlight>
                  <a:srgbClr val="00FF00"/>
                </a:highlight>
              </a:rPr>
              <a:t>HTTPS</a:t>
            </a:r>
          </a:p>
        </p:txBody>
      </p:sp>
      <p:pic>
        <p:nvPicPr>
          <p:cNvPr id="163" name="Shape 163"/>
          <p:cNvPicPr preferRelativeResize="0"/>
          <p:nvPr/>
        </p:nvPicPr>
        <p:blipFill rotWithShape="1">
          <a:blip r:embed="rId3">
            <a:alphaModFix/>
          </a:blip>
          <a:srcRect b="39898" l="16123" r="16500" t="10104"/>
          <a:stretch/>
        </p:blipFill>
        <p:spPr>
          <a:xfrm>
            <a:off x="3914725" y="894550"/>
            <a:ext cx="742174" cy="465299"/>
          </a:xfrm>
          <a:prstGeom prst="rect">
            <a:avLst/>
          </a:prstGeom>
          <a:noFill/>
          <a:ln cap="flat" cmpd="sng" w="9525">
            <a:solidFill>
              <a:srgbClr val="FFFFFF"/>
            </a:solidFill>
            <a:prstDash val="solid"/>
            <a:round/>
            <a:headEnd len="med" w="med" type="none"/>
            <a:tailEnd len="med" w="med" type="none"/>
          </a:ln>
        </p:spPr>
      </p:pic>
      <p:pic>
        <p:nvPicPr>
          <p:cNvPr id="164" name="Shape 164"/>
          <p:cNvPicPr preferRelativeResize="0"/>
          <p:nvPr/>
        </p:nvPicPr>
        <p:blipFill rotWithShape="1">
          <a:blip r:embed="rId3">
            <a:alphaModFix/>
          </a:blip>
          <a:srcRect b="39898" l="16123" r="16500" t="10104"/>
          <a:stretch/>
        </p:blipFill>
        <p:spPr>
          <a:xfrm>
            <a:off x="3990925" y="818350"/>
            <a:ext cx="742174" cy="465299"/>
          </a:xfrm>
          <a:prstGeom prst="rect">
            <a:avLst/>
          </a:prstGeom>
          <a:noFill/>
          <a:ln cap="flat" cmpd="sng" w="9525">
            <a:solidFill>
              <a:srgbClr val="FFFFFF"/>
            </a:solidFill>
            <a:prstDash val="solid"/>
            <a:round/>
            <a:headEnd len="med" w="med" type="none"/>
            <a:tailEnd len="med" w="med" type="none"/>
          </a:ln>
        </p:spPr>
      </p:pic>
      <p:pic>
        <p:nvPicPr>
          <p:cNvPr id="165" name="Shape 165"/>
          <p:cNvPicPr preferRelativeResize="0"/>
          <p:nvPr/>
        </p:nvPicPr>
        <p:blipFill rotWithShape="1">
          <a:blip r:embed="rId3">
            <a:alphaModFix/>
          </a:blip>
          <a:srcRect b="39898" l="16123" r="16500" t="10104"/>
          <a:stretch/>
        </p:blipFill>
        <p:spPr>
          <a:xfrm>
            <a:off x="4067125" y="742150"/>
            <a:ext cx="742174" cy="465299"/>
          </a:xfrm>
          <a:prstGeom prst="rect">
            <a:avLst/>
          </a:prstGeom>
          <a:noFill/>
          <a:ln cap="flat" cmpd="sng" w="9525">
            <a:solidFill>
              <a:srgbClr val="FFFFFF"/>
            </a:solidFill>
            <a:prstDash val="solid"/>
            <a:round/>
            <a:headEnd len="med" w="med" type="none"/>
            <a:tailEnd len="med" w="med" type="none"/>
          </a:ln>
        </p:spPr>
      </p:pic>
      <p:cxnSp>
        <p:nvCxnSpPr>
          <p:cNvPr id="166" name="Shape 166"/>
          <p:cNvCxnSpPr>
            <a:endCxn id="160" idx="1"/>
          </p:cNvCxnSpPr>
          <p:nvPr/>
        </p:nvCxnSpPr>
        <p:spPr>
          <a:xfrm>
            <a:off x="2891124" y="867399"/>
            <a:ext cx="947400" cy="336000"/>
          </a:xfrm>
          <a:prstGeom prst="straightConnector1">
            <a:avLst/>
          </a:prstGeom>
          <a:noFill/>
          <a:ln cap="flat" cmpd="sng" w="28575">
            <a:solidFill>
              <a:srgbClr val="FF0000"/>
            </a:solidFill>
            <a:prstDash val="dash"/>
            <a:round/>
            <a:headEnd len="lg" w="lg" type="none"/>
            <a:tailEnd len="lg" w="lg" type="triangle"/>
          </a:ln>
        </p:spPr>
      </p:cxnSp>
      <p:cxnSp>
        <p:nvCxnSpPr>
          <p:cNvPr id="167" name="Shape 167"/>
          <p:cNvCxnSpPr>
            <a:endCxn id="165" idx="3"/>
          </p:cNvCxnSpPr>
          <p:nvPr/>
        </p:nvCxnSpPr>
        <p:spPr>
          <a:xfrm flipH="1">
            <a:off x="4809299" y="395499"/>
            <a:ext cx="420300" cy="579299"/>
          </a:xfrm>
          <a:prstGeom prst="straightConnector1">
            <a:avLst/>
          </a:prstGeom>
          <a:noFill/>
          <a:ln cap="flat" cmpd="sng" w="28575">
            <a:solidFill>
              <a:srgbClr val="FF0000"/>
            </a:solidFill>
            <a:prstDash val="dash"/>
            <a:round/>
            <a:headEnd len="lg" w="lg" type="none"/>
            <a:tailEnd len="lg" w="lg" type="triangle"/>
          </a:ln>
        </p:spPr>
      </p:cxnSp>
      <p:cxnSp>
        <p:nvCxnSpPr>
          <p:cNvPr id="168" name="Shape 168"/>
          <p:cNvCxnSpPr/>
          <p:nvPr/>
        </p:nvCxnSpPr>
        <p:spPr>
          <a:xfrm>
            <a:off x="3315625" y="506749"/>
            <a:ext cx="751200" cy="282299"/>
          </a:xfrm>
          <a:prstGeom prst="straightConnector1">
            <a:avLst/>
          </a:prstGeom>
          <a:noFill/>
          <a:ln cap="flat" cmpd="sng" w="28575">
            <a:solidFill>
              <a:srgbClr val="FF0000"/>
            </a:solidFill>
            <a:prstDash val="dash"/>
            <a:round/>
            <a:headEnd len="lg" w="lg" type="none"/>
            <a:tailEnd len="lg" w="lg" type="triangle"/>
          </a:ln>
        </p:spPr>
      </p:cxnSp>
      <p:cxnSp>
        <p:nvCxnSpPr>
          <p:cNvPr id="169" name="Shape 169"/>
          <p:cNvCxnSpPr/>
          <p:nvPr/>
        </p:nvCxnSpPr>
        <p:spPr>
          <a:xfrm>
            <a:off x="5582200" y="998000"/>
            <a:ext cx="17399" cy="2098799"/>
          </a:xfrm>
          <a:prstGeom prst="straightConnector1">
            <a:avLst/>
          </a:prstGeom>
          <a:noFill/>
          <a:ln cap="flat" cmpd="sng" w="76200">
            <a:solidFill>
              <a:srgbClr val="6AA84F"/>
            </a:solidFill>
            <a:prstDash val="solid"/>
            <a:round/>
            <a:headEnd len="lg" w="lg" type="none"/>
            <a:tailEnd len="lg" w="lg" type="none"/>
          </a:ln>
        </p:spPr>
      </p:cxnSp>
      <p:cxnSp>
        <p:nvCxnSpPr>
          <p:cNvPr id="170" name="Shape 170"/>
          <p:cNvCxnSpPr/>
          <p:nvPr/>
        </p:nvCxnSpPr>
        <p:spPr>
          <a:xfrm>
            <a:off x="2462925" y="1272100"/>
            <a:ext cx="17399" cy="2098799"/>
          </a:xfrm>
          <a:prstGeom prst="straightConnector1">
            <a:avLst/>
          </a:prstGeom>
          <a:noFill/>
          <a:ln cap="flat" cmpd="sng" w="76200">
            <a:solidFill>
              <a:srgbClr val="6AA84F"/>
            </a:solidFill>
            <a:prstDash val="solid"/>
            <a:round/>
            <a:headEnd len="lg" w="lg" type="none"/>
            <a:tailEnd len="lg" w="lg" type="none"/>
          </a:ln>
        </p:spPr>
      </p:cxn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4" name="Shape 174"/>
        <p:cNvGrpSpPr/>
        <p:nvPr/>
      </p:nvGrpSpPr>
      <p:grpSpPr>
        <a:xfrm>
          <a:off x="0" y="0"/>
          <a:ext cx="0" cy="0"/>
          <a:chOff x="0" y="0"/>
          <a:chExt cx="0" cy="0"/>
        </a:xfrm>
      </p:grpSpPr>
      <p:sp>
        <p:nvSpPr>
          <p:cNvPr id="175" name="Shape 175"/>
          <p:cNvSpPr txBox="1"/>
          <p:nvPr>
            <p:ph type="title"/>
          </p:nvPr>
        </p:nvSpPr>
        <p:spPr>
          <a:xfrm>
            <a:off x="311700" y="440650"/>
            <a:ext cx="8520599" cy="4023299"/>
          </a:xfrm>
          <a:prstGeom prst="rect">
            <a:avLst/>
          </a:prstGeom>
        </p:spPr>
        <p:txBody>
          <a:bodyPr anchorCtr="0" anchor="ctr" bIns="91425" lIns="91425" rIns="91425" tIns="91425">
            <a:noAutofit/>
          </a:bodyPr>
          <a:lstStyle/>
          <a:p>
            <a:pPr lvl="0" rtl="0">
              <a:spcBef>
                <a:spcPts val="0"/>
              </a:spcBef>
              <a:buNone/>
            </a:pPr>
            <a:r>
              <a:t/>
            </a:r>
            <a:endParaRPr/>
          </a:p>
          <a:p>
            <a:pPr lvl="0">
              <a:spcBef>
                <a:spcPts val="0"/>
              </a:spcBef>
              <a:buNone/>
            </a:pPr>
            <a:r>
              <a:rPr lang="en"/>
              <a:t>Why continue to rely on the flawed models and implementations of TLS and Certificate Authorities, when the shift to Things means we can do more?</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9" name="Shape 179"/>
        <p:cNvGrpSpPr/>
        <p:nvPr/>
      </p:nvGrpSpPr>
      <p:grpSpPr>
        <a:xfrm>
          <a:off x="0" y="0"/>
          <a:ext cx="0" cy="0"/>
          <a:chOff x="0" y="0"/>
          <a:chExt cx="0" cy="0"/>
        </a:xfrm>
      </p:grpSpPr>
      <p:sp>
        <p:nvSpPr>
          <p:cNvPr id="180" name="Shape 180"/>
          <p:cNvSpPr/>
          <p:nvPr/>
        </p:nvSpPr>
        <p:spPr>
          <a:xfrm>
            <a:off x="350525" y="902200"/>
            <a:ext cx="1097399" cy="975300"/>
          </a:xfrm>
          <a:prstGeom prst="smileyFace">
            <a:avLst>
              <a:gd fmla="val 4653" name="adj"/>
            </a:avLst>
          </a:prstGeom>
          <a:solidFill>
            <a:srgbClr val="FFF2C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1" name="Shape 181"/>
          <p:cNvSpPr/>
          <p:nvPr/>
        </p:nvSpPr>
        <p:spPr>
          <a:xfrm>
            <a:off x="5612125" y="1069850"/>
            <a:ext cx="2926199" cy="1840199"/>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2" name="Shape 182"/>
          <p:cNvSpPr txBox="1"/>
          <p:nvPr>
            <p:ph idx="1" type="body"/>
          </p:nvPr>
        </p:nvSpPr>
        <p:spPr>
          <a:xfrm>
            <a:off x="311700" y="4230575"/>
            <a:ext cx="8562299" cy="605100"/>
          </a:xfrm>
          <a:prstGeom prst="rect">
            <a:avLst/>
          </a:prstGeom>
        </p:spPr>
        <p:txBody>
          <a:bodyPr anchorCtr="0" anchor="ctr" bIns="91425" lIns="91425" rIns="91425" tIns="91425">
            <a:noAutofit/>
          </a:bodyPr>
          <a:lstStyle/>
          <a:p>
            <a:pPr lvl="0" rtl="0">
              <a:spcBef>
                <a:spcPts val="0"/>
              </a:spcBef>
              <a:buNone/>
            </a:pPr>
            <a:r>
              <a:rPr lang="en"/>
              <a:t>You connect to Your Thing through Tor as an Onion Service</a:t>
            </a:r>
          </a:p>
          <a:p>
            <a:pPr lvl="0" rtl="0">
              <a:spcBef>
                <a:spcPts val="0"/>
              </a:spcBef>
              <a:buNone/>
            </a:pPr>
            <a:r>
              <a:rPr lang="en"/>
              <a:t>(nobody knows who you are connecting to or what you are seeing except you)</a:t>
            </a:r>
          </a:p>
        </p:txBody>
      </p:sp>
      <p:sp>
        <p:nvSpPr>
          <p:cNvPr id="183" name="Shape 183"/>
          <p:cNvSpPr/>
          <p:nvPr/>
        </p:nvSpPr>
        <p:spPr>
          <a:xfrm>
            <a:off x="2755762" y="1888675"/>
            <a:ext cx="2606040" cy="1840211"/>
          </a:xfrm>
          <a:prstGeom prst="cloud">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sz="1100"/>
          </a:p>
          <a:p>
            <a:pPr lvl="0" rtl="0">
              <a:spcBef>
                <a:spcPts val="0"/>
              </a:spcBef>
              <a:buNone/>
            </a:pPr>
            <a:r>
              <a:t/>
            </a:r>
            <a:endParaRPr sz="1100"/>
          </a:p>
          <a:p>
            <a:pPr lvl="0" rtl="0">
              <a:spcBef>
                <a:spcPts val="0"/>
              </a:spcBef>
              <a:buNone/>
            </a:pPr>
            <a:r>
              <a:t/>
            </a:r>
            <a:endParaRPr sz="1100"/>
          </a:p>
          <a:p>
            <a:pPr lvl="0" rtl="0">
              <a:spcBef>
                <a:spcPts val="0"/>
              </a:spcBef>
              <a:buNone/>
            </a:pPr>
            <a:r>
              <a:t/>
            </a:r>
            <a:endParaRPr sz="1100"/>
          </a:p>
          <a:p>
            <a:pPr lvl="0" rtl="0">
              <a:spcBef>
                <a:spcPts val="0"/>
              </a:spcBef>
              <a:buNone/>
            </a:pPr>
            <a:r>
              <a:t/>
            </a:r>
            <a:endParaRPr sz="1100"/>
          </a:p>
          <a:p>
            <a:pPr lvl="0" rtl="0">
              <a:spcBef>
                <a:spcPts val="0"/>
              </a:spcBef>
              <a:buNone/>
            </a:pPr>
            <a:br>
              <a:rPr lang="en" sz="1100"/>
            </a:br>
            <a:r>
              <a:rPr lang="en" sz="1100"/>
              <a:t>the very public internet</a:t>
            </a:r>
          </a:p>
        </p:txBody>
      </p:sp>
      <p:sp>
        <p:nvSpPr>
          <p:cNvPr id="184" name="Shape 184"/>
          <p:cNvSpPr/>
          <p:nvPr/>
        </p:nvSpPr>
        <p:spPr>
          <a:xfrm>
            <a:off x="5657850" y="395425"/>
            <a:ext cx="2880475" cy="663000"/>
          </a:xfrm>
          <a:prstGeom prst="flowChartExtra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5" name="Shape 185"/>
          <p:cNvSpPr/>
          <p:nvPr/>
        </p:nvSpPr>
        <p:spPr>
          <a:xfrm>
            <a:off x="800100" y="2430025"/>
            <a:ext cx="1566000" cy="605100"/>
          </a:xfrm>
          <a:prstGeom prst="trapezoid">
            <a:avLst>
              <a:gd fmla="val 25000" name="adj"/>
            </a:avLst>
          </a:prstGeom>
          <a:solidFill>
            <a:srgbClr val="999999"/>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6" name="Shape 186"/>
          <p:cNvSpPr/>
          <p:nvPr/>
        </p:nvSpPr>
        <p:spPr>
          <a:xfrm>
            <a:off x="994400" y="1732800"/>
            <a:ext cx="1200299" cy="6630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87" name="Shape 187"/>
          <p:cNvSpPr txBox="1"/>
          <p:nvPr/>
        </p:nvSpPr>
        <p:spPr>
          <a:xfrm>
            <a:off x="6492225" y="693850"/>
            <a:ext cx="1776599" cy="585299"/>
          </a:xfrm>
          <a:prstGeom prst="rect">
            <a:avLst/>
          </a:prstGeom>
          <a:noFill/>
          <a:ln>
            <a:noFill/>
          </a:ln>
        </p:spPr>
        <p:txBody>
          <a:bodyPr anchorCtr="0" anchor="t" bIns="91425" lIns="91425" rIns="91425" tIns="91425">
            <a:noAutofit/>
          </a:bodyPr>
          <a:lstStyle/>
          <a:p>
            <a:pPr lvl="0" rtl="0">
              <a:spcBef>
                <a:spcPts val="0"/>
              </a:spcBef>
              <a:buNone/>
            </a:pPr>
            <a:r>
              <a:rPr lang="en"/>
              <a:t>your abode</a:t>
            </a:r>
          </a:p>
        </p:txBody>
      </p:sp>
      <p:sp>
        <p:nvSpPr>
          <p:cNvPr id="188" name="Shape 188"/>
          <p:cNvSpPr txBox="1"/>
          <p:nvPr/>
        </p:nvSpPr>
        <p:spPr>
          <a:xfrm>
            <a:off x="535575" y="484550"/>
            <a:ext cx="1776599" cy="585299"/>
          </a:xfrm>
          <a:prstGeom prst="rect">
            <a:avLst/>
          </a:prstGeom>
          <a:noFill/>
          <a:ln>
            <a:noFill/>
          </a:ln>
        </p:spPr>
        <p:txBody>
          <a:bodyPr anchorCtr="0" anchor="t" bIns="91425" lIns="91425" rIns="91425" tIns="91425">
            <a:noAutofit/>
          </a:bodyPr>
          <a:lstStyle/>
          <a:p>
            <a:pPr lvl="0" rtl="0">
              <a:spcBef>
                <a:spcPts val="0"/>
              </a:spcBef>
              <a:buNone/>
            </a:pPr>
            <a:r>
              <a:rPr lang="en"/>
              <a:t>you, out in the world</a:t>
            </a:r>
          </a:p>
        </p:txBody>
      </p:sp>
      <p:sp>
        <p:nvSpPr>
          <p:cNvPr id="189" name="Shape 189"/>
          <p:cNvSpPr/>
          <p:nvPr/>
        </p:nvSpPr>
        <p:spPr>
          <a:xfrm>
            <a:off x="3461650" y="564750"/>
            <a:ext cx="1053750" cy="975300"/>
          </a:xfrm>
          <a:prstGeom prst="flowChartMagneticDisk">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sz="1200"/>
              <a:t>no data</a:t>
            </a:r>
          </a:p>
          <a:p>
            <a:pPr lvl="0">
              <a:spcBef>
                <a:spcPts val="0"/>
              </a:spcBef>
              <a:buNone/>
            </a:pPr>
            <a:r>
              <a:rPr lang="en" sz="1200"/>
              <a:t>sad cloud :(</a:t>
            </a:r>
          </a:p>
        </p:txBody>
      </p:sp>
      <p:pic>
        <p:nvPicPr>
          <p:cNvPr id="190" name="Shape 190"/>
          <p:cNvPicPr preferRelativeResize="0"/>
          <p:nvPr/>
        </p:nvPicPr>
        <p:blipFill rotWithShape="1">
          <a:blip r:embed="rId3">
            <a:alphaModFix/>
          </a:blip>
          <a:srcRect b="39898" l="16123" r="16500" t="10104"/>
          <a:stretch/>
        </p:blipFill>
        <p:spPr>
          <a:xfrm>
            <a:off x="6690575" y="1583424"/>
            <a:ext cx="1617400" cy="685799"/>
          </a:xfrm>
          <a:prstGeom prst="rect">
            <a:avLst/>
          </a:prstGeom>
          <a:noFill/>
          <a:ln>
            <a:noFill/>
          </a:ln>
        </p:spPr>
      </p:pic>
      <p:sp>
        <p:nvSpPr>
          <p:cNvPr id="191" name="Shape 191"/>
          <p:cNvSpPr txBox="1"/>
          <p:nvPr/>
        </p:nvSpPr>
        <p:spPr>
          <a:xfrm>
            <a:off x="6670768" y="1272107"/>
            <a:ext cx="1784700" cy="412200"/>
          </a:xfrm>
          <a:prstGeom prst="rect">
            <a:avLst/>
          </a:prstGeom>
          <a:noFill/>
          <a:ln>
            <a:noFill/>
          </a:ln>
        </p:spPr>
        <p:txBody>
          <a:bodyPr anchorCtr="0" anchor="t" bIns="91425" lIns="91425" rIns="91425" tIns="91425">
            <a:noAutofit/>
          </a:bodyPr>
          <a:lstStyle/>
          <a:p>
            <a:pPr lvl="0" rtl="0">
              <a:spcBef>
                <a:spcPts val="0"/>
              </a:spcBef>
              <a:buNone/>
            </a:pPr>
            <a:r>
              <a:rPr lang="en" sz="1200"/>
              <a:t>your tiny human thing</a:t>
            </a:r>
          </a:p>
        </p:txBody>
      </p:sp>
      <p:grpSp>
        <p:nvGrpSpPr>
          <p:cNvPr id="192" name="Shape 192"/>
          <p:cNvGrpSpPr/>
          <p:nvPr/>
        </p:nvGrpSpPr>
        <p:grpSpPr>
          <a:xfrm>
            <a:off x="5804996" y="2269216"/>
            <a:ext cx="1495920" cy="605067"/>
            <a:chOff x="5881196" y="2269216"/>
            <a:chExt cx="1495920" cy="605067"/>
          </a:xfrm>
        </p:grpSpPr>
        <p:grpSp>
          <p:nvGrpSpPr>
            <p:cNvPr id="193" name="Shape 193"/>
            <p:cNvGrpSpPr/>
            <p:nvPr/>
          </p:nvGrpSpPr>
          <p:grpSpPr>
            <a:xfrm>
              <a:off x="5881196" y="2269216"/>
              <a:ext cx="548548" cy="605067"/>
              <a:chOff x="7166600" y="1264175"/>
              <a:chExt cx="1040100" cy="1223100"/>
            </a:xfrm>
          </p:grpSpPr>
          <p:sp>
            <p:nvSpPr>
              <p:cNvPr id="194" name="Shape 194"/>
              <p:cNvSpPr/>
              <p:nvPr/>
            </p:nvSpPr>
            <p:spPr>
              <a:xfrm>
                <a:off x="7166600" y="1264175"/>
                <a:ext cx="1040100" cy="12231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95" name="Shape 195"/>
              <p:cNvSpPr/>
              <p:nvPr/>
            </p:nvSpPr>
            <p:spPr>
              <a:xfrm>
                <a:off x="7315200" y="1538500"/>
                <a:ext cx="754500" cy="663000"/>
              </a:xfrm>
              <a:prstGeom prst="ellipse">
                <a:avLst/>
              </a:prstGeom>
              <a:solidFill>
                <a:srgbClr val="43434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196" name="Shape 196"/>
            <p:cNvSpPr txBox="1"/>
            <p:nvPr/>
          </p:nvSpPr>
          <p:spPr>
            <a:xfrm>
              <a:off x="6370317" y="2405742"/>
              <a:ext cx="1006799" cy="412200"/>
            </a:xfrm>
            <a:prstGeom prst="rect">
              <a:avLst/>
            </a:prstGeom>
            <a:noFill/>
            <a:ln>
              <a:noFill/>
            </a:ln>
          </p:spPr>
          <p:txBody>
            <a:bodyPr anchorCtr="0" anchor="t" bIns="91425" lIns="91425" rIns="91425" tIns="91425">
              <a:noAutofit/>
            </a:bodyPr>
            <a:lstStyle/>
            <a:p>
              <a:pPr lvl="0" rtl="0">
                <a:spcBef>
                  <a:spcPts val="0"/>
                </a:spcBef>
                <a:buNone/>
              </a:pPr>
              <a:r>
                <a:rPr lang="en" sz="1200"/>
                <a:t>your cam thing</a:t>
              </a:r>
            </a:p>
          </p:txBody>
        </p:sp>
        <p:sp>
          <p:nvSpPr>
            <p:cNvPr id="197" name="Shape 197"/>
            <p:cNvSpPr/>
            <p:nvPr/>
          </p:nvSpPr>
          <p:spPr>
            <a:xfrm>
              <a:off x="6054650" y="2489850"/>
              <a:ext cx="220499" cy="163800"/>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pic>
        <p:nvPicPr>
          <p:cNvPr id="198" name="Shape 198"/>
          <p:cNvPicPr preferRelativeResize="0"/>
          <p:nvPr/>
        </p:nvPicPr>
        <p:blipFill>
          <a:blip r:embed="rId3">
            <a:alphaModFix/>
          </a:blip>
          <a:stretch>
            <a:fillRect/>
          </a:stretch>
        </p:blipFill>
        <p:spPr>
          <a:xfrm>
            <a:off x="987175" y="1744225"/>
            <a:ext cx="1200301" cy="685799"/>
          </a:xfrm>
          <a:prstGeom prst="rect">
            <a:avLst/>
          </a:prstGeom>
          <a:noFill/>
          <a:ln>
            <a:noFill/>
          </a:ln>
        </p:spPr>
      </p:pic>
      <p:sp>
        <p:nvSpPr>
          <p:cNvPr id="199" name="Shape 199"/>
          <p:cNvSpPr/>
          <p:nvPr/>
        </p:nvSpPr>
        <p:spPr>
          <a:xfrm>
            <a:off x="1384675" y="2855100"/>
            <a:ext cx="927599" cy="7226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20000"/>
              </a:lnSpc>
              <a:spcBef>
                <a:spcPts val="0"/>
              </a:spcBef>
              <a:buClr>
                <a:schemeClr val="dk1"/>
              </a:buClr>
              <a:buSzPct val="110000"/>
              <a:buFont typeface="Arial"/>
              <a:buNone/>
            </a:pPr>
            <a:r>
              <a:rPr lang="en" sz="1000">
                <a:solidFill>
                  <a:schemeClr val="dk1"/>
                </a:solidFill>
              </a:rPr>
              <a:t>Tor</a:t>
            </a:r>
          </a:p>
          <a:p>
            <a:pPr lvl="0" rtl="0" algn="ctr">
              <a:lnSpc>
                <a:spcPct val="120000"/>
              </a:lnSpc>
              <a:spcBef>
                <a:spcPts val="0"/>
              </a:spcBef>
              <a:buClr>
                <a:schemeClr val="dk1"/>
              </a:buClr>
              <a:buSzPct val="110000"/>
              <a:buFont typeface="Arial"/>
              <a:buNone/>
            </a:pPr>
            <a:r>
              <a:rPr lang="en" sz="1000">
                <a:solidFill>
                  <a:schemeClr val="dk1"/>
                </a:solidFill>
              </a:rPr>
              <a:t>Client / Browser</a:t>
            </a:r>
          </a:p>
          <a:p>
            <a:pPr lvl="0" rtl="0">
              <a:lnSpc>
                <a:spcPct val="115000"/>
              </a:lnSpc>
              <a:spcBef>
                <a:spcPts val="0"/>
              </a:spcBef>
              <a:buClr>
                <a:schemeClr val="dk1"/>
              </a:buClr>
              <a:buFont typeface="Arial"/>
              <a:buNone/>
            </a:pPr>
            <a:r>
              <a:t/>
            </a:r>
            <a:endParaRPr sz="1000">
              <a:solidFill>
                <a:schemeClr val="dk1"/>
              </a:solidFill>
            </a:endParaRPr>
          </a:p>
        </p:txBody>
      </p:sp>
      <p:sp>
        <p:nvSpPr>
          <p:cNvPr id="200" name="Shape 200"/>
          <p:cNvSpPr/>
          <p:nvPr/>
        </p:nvSpPr>
        <p:spPr>
          <a:xfrm>
            <a:off x="5729100" y="1346425"/>
            <a:ext cx="927599" cy="814200"/>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nSpc>
                <a:spcPct val="115000"/>
              </a:lnSpc>
              <a:spcBef>
                <a:spcPts val="0"/>
              </a:spcBef>
              <a:buNone/>
            </a:pPr>
            <a:r>
              <a:rPr lang="en" sz="1000">
                <a:solidFill>
                  <a:schemeClr val="dk1"/>
                </a:solidFill>
              </a:rPr>
              <a:t>Onion</a:t>
            </a:r>
          </a:p>
          <a:p>
            <a:pPr lvl="0" rtl="0">
              <a:lnSpc>
                <a:spcPct val="115000"/>
              </a:lnSpc>
              <a:spcBef>
                <a:spcPts val="0"/>
              </a:spcBef>
              <a:buNone/>
            </a:pPr>
            <a:r>
              <a:rPr lang="en" sz="1000">
                <a:solidFill>
                  <a:schemeClr val="dk1"/>
                </a:solidFill>
              </a:rPr>
              <a:t>Service</a:t>
            </a:r>
          </a:p>
        </p:txBody>
      </p:sp>
      <p:cxnSp>
        <p:nvCxnSpPr>
          <p:cNvPr id="201" name="Shape 201"/>
          <p:cNvCxnSpPr>
            <a:stCxn id="200" idx="4"/>
            <a:endCxn id="195" idx="0"/>
          </p:cNvCxnSpPr>
          <p:nvPr/>
        </p:nvCxnSpPr>
        <p:spPr>
          <a:xfrm flipH="1">
            <a:off x="6082199" y="2160625"/>
            <a:ext cx="110700" cy="244200"/>
          </a:xfrm>
          <a:prstGeom prst="straightConnector1">
            <a:avLst/>
          </a:prstGeom>
          <a:noFill/>
          <a:ln cap="flat" cmpd="sng" w="9525">
            <a:solidFill>
              <a:srgbClr val="6AA84F"/>
            </a:solidFill>
            <a:prstDash val="solid"/>
            <a:round/>
            <a:headEnd len="lg" w="lg" type="none"/>
            <a:tailEnd len="lg" w="lg" type="triangle"/>
          </a:ln>
        </p:spPr>
      </p:cxnSp>
      <p:sp>
        <p:nvSpPr>
          <p:cNvPr id="202" name="Shape 202"/>
          <p:cNvSpPr/>
          <p:nvPr/>
        </p:nvSpPr>
        <p:spPr>
          <a:xfrm>
            <a:off x="2603875" y="23217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203" name="Shape 203"/>
          <p:cNvSpPr/>
          <p:nvPr/>
        </p:nvSpPr>
        <p:spPr>
          <a:xfrm>
            <a:off x="3594475" y="25503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204" name="Shape 204"/>
          <p:cNvSpPr/>
          <p:nvPr/>
        </p:nvSpPr>
        <p:spPr>
          <a:xfrm>
            <a:off x="4280275" y="18645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205" name="Shape 205"/>
          <p:cNvSpPr/>
          <p:nvPr/>
        </p:nvSpPr>
        <p:spPr>
          <a:xfrm>
            <a:off x="4813675" y="24741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cxnSp>
        <p:nvCxnSpPr>
          <p:cNvPr id="206" name="Shape 206"/>
          <p:cNvCxnSpPr>
            <a:stCxn id="199" idx="7"/>
            <a:endCxn id="202" idx="2"/>
          </p:cNvCxnSpPr>
          <p:nvPr/>
        </p:nvCxnSpPr>
        <p:spPr>
          <a:xfrm flipH="1" rot="10800000">
            <a:off x="2176431" y="2570936"/>
            <a:ext cx="427500" cy="390000"/>
          </a:xfrm>
          <a:prstGeom prst="straightConnector1">
            <a:avLst/>
          </a:prstGeom>
          <a:noFill/>
          <a:ln cap="flat" cmpd="sng" w="19050">
            <a:solidFill>
              <a:srgbClr val="38761D"/>
            </a:solidFill>
            <a:prstDash val="solid"/>
            <a:round/>
            <a:headEnd len="lg" w="lg" type="none"/>
            <a:tailEnd len="lg" w="lg" type="triangle"/>
          </a:ln>
        </p:spPr>
      </p:cxnSp>
      <p:cxnSp>
        <p:nvCxnSpPr>
          <p:cNvPr id="207" name="Shape 207"/>
          <p:cNvCxnSpPr>
            <a:stCxn id="202" idx="6"/>
            <a:endCxn id="203" idx="2"/>
          </p:cNvCxnSpPr>
          <p:nvPr/>
        </p:nvCxnSpPr>
        <p:spPr>
          <a:xfrm>
            <a:off x="3222175" y="2570999"/>
            <a:ext cx="372300" cy="228600"/>
          </a:xfrm>
          <a:prstGeom prst="straightConnector1">
            <a:avLst/>
          </a:prstGeom>
          <a:noFill/>
          <a:ln cap="flat" cmpd="sng" w="19050">
            <a:solidFill>
              <a:srgbClr val="38761D"/>
            </a:solidFill>
            <a:prstDash val="solid"/>
            <a:round/>
            <a:headEnd len="lg" w="lg" type="none"/>
            <a:tailEnd len="lg" w="lg" type="triangle"/>
          </a:ln>
        </p:spPr>
      </p:cxnSp>
      <p:cxnSp>
        <p:nvCxnSpPr>
          <p:cNvPr id="208" name="Shape 208"/>
          <p:cNvCxnSpPr>
            <a:stCxn id="203" idx="7"/>
            <a:endCxn id="204" idx="3"/>
          </p:cNvCxnSpPr>
          <p:nvPr/>
        </p:nvCxnSpPr>
        <p:spPr>
          <a:xfrm flipH="1" rot="10800000">
            <a:off x="4122227" y="2290018"/>
            <a:ext cx="248700" cy="333300"/>
          </a:xfrm>
          <a:prstGeom prst="straightConnector1">
            <a:avLst/>
          </a:prstGeom>
          <a:noFill/>
          <a:ln cap="flat" cmpd="sng" w="19050">
            <a:solidFill>
              <a:srgbClr val="38761D"/>
            </a:solidFill>
            <a:prstDash val="solid"/>
            <a:round/>
            <a:headEnd len="lg" w="lg" type="none"/>
            <a:tailEnd len="lg" w="lg" type="triangle"/>
          </a:ln>
        </p:spPr>
      </p:cxnSp>
      <p:cxnSp>
        <p:nvCxnSpPr>
          <p:cNvPr id="209" name="Shape 209"/>
          <p:cNvCxnSpPr>
            <a:stCxn id="204" idx="5"/>
            <a:endCxn id="205" idx="1"/>
          </p:cNvCxnSpPr>
          <p:nvPr/>
        </p:nvCxnSpPr>
        <p:spPr>
          <a:xfrm>
            <a:off x="4808027" y="2290081"/>
            <a:ext cx="96300" cy="257100"/>
          </a:xfrm>
          <a:prstGeom prst="straightConnector1">
            <a:avLst/>
          </a:prstGeom>
          <a:noFill/>
          <a:ln cap="flat" cmpd="sng" w="19050">
            <a:solidFill>
              <a:srgbClr val="38761D"/>
            </a:solidFill>
            <a:prstDash val="solid"/>
            <a:round/>
            <a:headEnd len="lg" w="lg" type="none"/>
            <a:tailEnd len="lg" w="lg" type="triangle"/>
          </a:ln>
        </p:spPr>
      </p:cxnSp>
      <p:cxnSp>
        <p:nvCxnSpPr>
          <p:cNvPr id="210" name="Shape 210"/>
          <p:cNvCxnSpPr/>
          <p:nvPr/>
        </p:nvCxnSpPr>
        <p:spPr>
          <a:xfrm>
            <a:off x="5582200" y="998000"/>
            <a:ext cx="17399" cy="2098799"/>
          </a:xfrm>
          <a:prstGeom prst="straightConnector1">
            <a:avLst/>
          </a:prstGeom>
          <a:noFill/>
          <a:ln cap="flat" cmpd="sng" w="76200">
            <a:solidFill>
              <a:srgbClr val="6AA84F"/>
            </a:solidFill>
            <a:prstDash val="solid"/>
            <a:round/>
            <a:headEnd len="lg" w="lg" type="none"/>
            <a:tailEnd len="lg" w="lg" type="none"/>
          </a:ln>
        </p:spPr>
      </p:cxnSp>
      <p:cxnSp>
        <p:nvCxnSpPr>
          <p:cNvPr id="211" name="Shape 211"/>
          <p:cNvCxnSpPr/>
          <p:nvPr/>
        </p:nvCxnSpPr>
        <p:spPr>
          <a:xfrm>
            <a:off x="2386725" y="1272100"/>
            <a:ext cx="17399" cy="2098799"/>
          </a:xfrm>
          <a:prstGeom prst="straightConnector1">
            <a:avLst/>
          </a:prstGeom>
          <a:noFill/>
          <a:ln cap="flat" cmpd="sng" w="76200">
            <a:solidFill>
              <a:srgbClr val="6AA84F"/>
            </a:solidFill>
            <a:prstDash val="solid"/>
            <a:round/>
            <a:headEnd len="lg" w="lg" type="none"/>
            <a:tailEnd len="lg" w="lg" type="none"/>
          </a:ln>
        </p:spPr>
      </p:cxnSp>
      <p:cxnSp>
        <p:nvCxnSpPr>
          <p:cNvPr id="212" name="Shape 212"/>
          <p:cNvCxnSpPr>
            <a:stCxn id="200" idx="3"/>
            <a:endCxn id="205" idx="7"/>
          </p:cNvCxnSpPr>
          <p:nvPr/>
        </p:nvCxnSpPr>
        <p:spPr>
          <a:xfrm flipH="1">
            <a:off x="5341443" y="2041388"/>
            <a:ext cx="523500" cy="505800"/>
          </a:xfrm>
          <a:prstGeom prst="straightConnector1">
            <a:avLst/>
          </a:prstGeom>
          <a:noFill/>
          <a:ln cap="flat" cmpd="sng" w="19050">
            <a:solidFill>
              <a:srgbClr val="38761D"/>
            </a:solidFill>
            <a:prstDash val="solid"/>
            <a:round/>
            <a:headEnd len="lg" w="lg" type="none"/>
            <a:tailEnd len="lg" w="lg" type="triangle"/>
          </a:ln>
        </p:spPr>
      </p:cxnSp>
      <p:sp>
        <p:nvSpPr>
          <p:cNvPr id="213" name="Shape 213"/>
          <p:cNvSpPr txBox="1"/>
          <p:nvPr/>
        </p:nvSpPr>
        <p:spPr>
          <a:xfrm>
            <a:off x="4280275" y="3645275"/>
            <a:ext cx="5016000" cy="585299"/>
          </a:xfrm>
          <a:prstGeom prst="rect">
            <a:avLst/>
          </a:prstGeom>
          <a:noFill/>
          <a:ln>
            <a:noFill/>
          </a:ln>
        </p:spPr>
        <p:txBody>
          <a:bodyPr anchorCtr="0" anchor="t" bIns="91425" lIns="91425" rIns="91425" tIns="91425">
            <a:noAutofit/>
          </a:bodyPr>
          <a:lstStyle/>
          <a:p>
            <a:pPr lvl="0">
              <a:spcBef>
                <a:spcPts val="0"/>
              </a:spcBef>
              <a:buNone/>
            </a:pPr>
            <a:r>
              <a:rPr lang="en"/>
              <a:t>sad haxxors :(</a:t>
            </a:r>
          </a:p>
        </p:txBody>
      </p:sp>
      <p:cxnSp>
        <p:nvCxnSpPr>
          <p:cNvPr id="214" name="Shape 214"/>
          <p:cNvCxnSpPr>
            <a:stCxn id="213" idx="1"/>
          </p:cNvCxnSpPr>
          <p:nvPr/>
        </p:nvCxnSpPr>
        <p:spPr>
          <a:xfrm flipH="1">
            <a:off x="3666175" y="3937924"/>
            <a:ext cx="614100" cy="151500"/>
          </a:xfrm>
          <a:prstGeom prst="straightConnector1">
            <a:avLst/>
          </a:prstGeom>
          <a:noFill/>
          <a:ln cap="flat" cmpd="sng" w="19050">
            <a:solidFill>
              <a:srgbClr val="999999"/>
            </a:solidFill>
            <a:prstDash val="dot"/>
            <a:round/>
            <a:headEnd len="lg" w="lg" type="none"/>
            <a:tailEnd len="lg" w="lg" type="triangle"/>
          </a:ln>
        </p:spPr>
      </p:cxnSp>
      <p:cxnSp>
        <p:nvCxnSpPr>
          <p:cNvPr id="215" name="Shape 215"/>
          <p:cNvCxnSpPr/>
          <p:nvPr/>
        </p:nvCxnSpPr>
        <p:spPr>
          <a:xfrm>
            <a:off x="5582200" y="3864350"/>
            <a:ext cx="1323599" cy="287399"/>
          </a:xfrm>
          <a:prstGeom prst="straightConnector1">
            <a:avLst/>
          </a:prstGeom>
          <a:noFill/>
          <a:ln cap="flat" cmpd="sng" w="19050">
            <a:solidFill>
              <a:srgbClr val="999999"/>
            </a:solidFill>
            <a:prstDash val="dot"/>
            <a:round/>
            <a:headEnd len="lg" w="lg" type="none"/>
            <a:tailEnd len="lg" w="lg" type="triangle"/>
          </a:ln>
        </p:spPr>
      </p:cxnSp>
      <p:sp>
        <p:nvSpPr>
          <p:cNvPr id="216" name="Shape 216"/>
          <p:cNvSpPr txBox="1"/>
          <p:nvPr/>
        </p:nvSpPr>
        <p:spPr>
          <a:xfrm>
            <a:off x="2438400" y="1607600"/>
            <a:ext cx="3144900" cy="389999"/>
          </a:xfrm>
          <a:prstGeom prst="rect">
            <a:avLst/>
          </a:prstGeom>
          <a:noFill/>
          <a:ln>
            <a:noFill/>
          </a:ln>
        </p:spPr>
        <p:txBody>
          <a:bodyPr anchorCtr="0" anchor="t" bIns="91425" lIns="91425" rIns="91425" tIns="91425">
            <a:noAutofit/>
          </a:bodyPr>
          <a:lstStyle/>
          <a:p>
            <a:pPr lvl="0">
              <a:spcBef>
                <a:spcPts val="0"/>
              </a:spcBef>
              <a:buNone/>
            </a:pPr>
            <a:r>
              <a:rPr lang="en" sz="1200"/>
              <a:t>Tor: confidential, authenticated, obfuscated</a:t>
            </a:r>
          </a:p>
        </p:txBody>
      </p:sp>
      <p:sp>
        <p:nvSpPr>
          <p:cNvPr id="217" name="Shape 217"/>
          <p:cNvSpPr txBox="1"/>
          <p:nvPr/>
        </p:nvSpPr>
        <p:spPr>
          <a:xfrm>
            <a:off x="1515375" y="-10025"/>
            <a:ext cx="5016000" cy="585299"/>
          </a:xfrm>
          <a:prstGeom prst="rect">
            <a:avLst/>
          </a:prstGeom>
          <a:noFill/>
          <a:ln>
            <a:noFill/>
          </a:ln>
        </p:spPr>
        <p:txBody>
          <a:bodyPr anchorCtr="0" anchor="t" bIns="91425" lIns="91425" rIns="91425" tIns="91425">
            <a:noAutofit/>
          </a:bodyPr>
          <a:lstStyle/>
          <a:p>
            <a:pPr lvl="0" rtl="0" algn="ctr">
              <a:spcBef>
                <a:spcPts val="0"/>
              </a:spcBef>
              <a:buNone/>
            </a:pPr>
            <a:r>
              <a:rPr b="1" lang="en" sz="2400">
                <a:highlight>
                  <a:srgbClr val="FFFF00"/>
                </a:highlight>
              </a:rPr>
              <a:t>ONION ROUTED (BEST!)</a:t>
            </a:r>
          </a:p>
        </p:txBody>
      </p:sp>
      <p:pic>
        <p:nvPicPr>
          <p:cNvPr id="218" name="Shape 218"/>
          <p:cNvPicPr preferRelativeResize="0"/>
          <p:nvPr/>
        </p:nvPicPr>
        <p:blipFill>
          <a:blip r:embed="rId4">
            <a:alphaModFix/>
          </a:blip>
          <a:stretch>
            <a:fillRect/>
          </a:stretch>
        </p:blipFill>
        <p:spPr>
          <a:xfrm>
            <a:off x="2229300" y="2957871"/>
            <a:ext cx="372300" cy="547853"/>
          </a:xfrm>
          <a:prstGeom prst="rect">
            <a:avLst/>
          </a:prstGeom>
          <a:noFill/>
          <a:ln>
            <a:noFill/>
          </a:ln>
        </p:spPr>
      </p:pic>
      <p:pic>
        <p:nvPicPr>
          <p:cNvPr id="219" name="Shape 219"/>
          <p:cNvPicPr preferRelativeResize="0"/>
          <p:nvPr/>
        </p:nvPicPr>
        <p:blipFill>
          <a:blip r:embed="rId4">
            <a:alphaModFix/>
          </a:blip>
          <a:stretch>
            <a:fillRect/>
          </a:stretch>
        </p:blipFill>
        <p:spPr>
          <a:xfrm>
            <a:off x="5321050" y="2822309"/>
            <a:ext cx="372300" cy="547853"/>
          </a:xfrm>
          <a:prstGeom prst="rect">
            <a:avLst/>
          </a:prstGeom>
          <a:noFill/>
          <a:ln>
            <a:noFill/>
          </a:ln>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3" name="Shape 223"/>
        <p:cNvGrpSpPr/>
        <p:nvPr/>
      </p:nvGrpSpPr>
      <p:grpSpPr>
        <a:xfrm>
          <a:off x="0" y="0"/>
          <a:ext cx="0" cy="0"/>
          <a:chOff x="0" y="0"/>
          <a:chExt cx="0" cy="0"/>
        </a:xfrm>
      </p:grpSpPr>
      <p:sp>
        <p:nvSpPr>
          <p:cNvPr id="224" name="Shape 224"/>
          <p:cNvSpPr txBox="1"/>
          <p:nvPr>
            <p:ph type="title"/>
          </p:nvPr>
        </p:nvSpPr>
        <p:spPr>
          <a:xfrm>
            <a:off x="311700" y="884800"/>
            <a:ext cx="8520599" cy="3239700"/>
          </a:xfrm>
          <a:prstGeom prst="rect">
            <a:avLst/>
          </a:prstGeom>
        </p:spPr>
        <p:txBody>
          <a:bodyPr anchorCtr="0" anchor="ctr" bIns="91425" lIns="91425" rIns="91425" tIns="91425">
            <a:noAutofit/>
          </a:bodyPr>
          <a:lstStyle/>
          <a:p>
            <a:pPr lvl="0" rtl="0">
              <a:spcBef>
                <a:spcPts val="0"/>
              </a:spcBef>
              <a:buNone/>
            </a:pPr>
            <a:r>
              <a:rPr lang="en"/>
              <a:t>Tor can safely “poke holes” in firewalls to connect you to peers, but does so with a very complicated and real </a:t>
            </a:r>
            <a:br>
              <a:rPr lang="en"/>
            </a:br>
            <a:r>
              <a:rPr lang="en"/>
              <a:t>threat model in mind </a:t>
            </a: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8" name="Shape 228"/>
        <p:cNvGrpSpPr/>
        <p:nvPr/>
      </p:nvGrpSpPr>
      <p:grpSpPr>
        <a:xfrm>
          <a:off x="0" y="0"/>
          <a:ext cx="0" cy="0"/>
          <a:chOff x="0" y="0"/>
          <a:chExt cx="0" cy="0"/>
        </a:xfrm>
      </p:grpSpPr>
      <p:pic>
        <p:nvPicPr>
          <p:cNvPr id="229" name="Shape 229"/>
          <p:cNvPicPr preferRelativeResize="0"/>
          <p:nvPr/>
        </p:nvPicPr>
        <p:blipFill>
          <a:blip r:embed="rId3">
            <a:alphaModFix/>
          </a:blip>
          <a:stretch>
            <a:fillRect/>
          </a:stretch>
        </p:blipFill>
        <p:spPr>
          <a:xfrm>
            <a:off x="6203250" y="1236600"/>
            <a:ext cx="2136051" cy="1602038"/>
          </a:xfrm>
          <a:prstGeom prst="rect">
            <a:avLst/>
          </a:prstGeom>
          <a:noFill/>
          <a:ln>
            <a:noFill/>
          </a:ln>
        </p:spPr>
      </p:pic>
      <p:sp>
        <p:nvSpPr>
          <p:cNvPr id="230" name="Shape 230"/>
          <p:cNvSpPr/>
          <p:nvPr/>
        </p:nvSpPr>
        <p:spPr>
          <a:xfrm>
            <a:off x="350525" y="902200"/>
            <a:ext cx="1097399" cy="975300"/>
          </a:xfrm>
          <a:prstGeom prst="smileyFace">
            <a:avLst>
              <a:gd fmla="val 4653" name="adj"/>
            </a:avLst>
          </a:prstGeom>
          <a:solidFill>
            <a:srgbClr val="FFF2C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1" name="Shape 231"/>
          <p:cNvSpPr txBox="1"/>
          <p:nvPr>
            <p:ph idx="1" type="body"/>
          </p:nvPr>
        </p:nvSpPr>
        <p:spPr>
          <a:xfrm>
            <a:off x="311700" y="4230575"/>
            <a:ext cx="8562299" cy="605100"/>
          </a:xfrm>
          <a:prstGeom prst="rect">
            <a:avLst/>
          </a:prstGeom>
        </p:spPr>
        <p:txBody>
          <a:bodyPr anchorCtr="0" anchor="ctr" bIns="91425" lIns="91425" rIns="91425" tIns="91425">
            <a:noAutofit/>
          </a:bodyPr>
          <a:lstStyle/>
          <a:p>
            <a:pPr lvl="0" rtl="0">
              <a:spcBef>
                <a:spcPts val="0"/>
              </a:spcBef>
              <a:buNone/>
            </a:pPr>
            <a:r>
              <a:rPr lang="en"/>
              <a:t>You connect to Your Thing through Tor as an Onion Service</a:t>
            </a:r>
          </a:p>
          <a:p>
            <a:pPr lvl="0" rtl="0">
              <a:spcBef>
                <a:spcPts val="0"/>
              </a:spcBef>
              <a:buNone/>
            </a:pPr>
            <a:r>
              <a:rPr lang="en"/>
              <a:t>(nobody knows who you are connecting to or what you are seeing except you)</a:t>
            </a:r>
          </a:p>
        </p:txBody>
      </p:sp>
      <p:sp>
        <p:nvSpPr>
          <p:cNvPr id="232" name="Shape 232"/>
          <p:cNvSpPr/>
          <p:nvPr/>
        </p:nvSpPr>
        <p:spPr>
          <a:xfrm>
            <a:off x="2755762" y="1888675"/>
            <a:ext cx="2606040" cy="1840211"/>
          </a:xfrm>
          <a:prstGeom prst="cloud">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None/>
            </a:pPr>
            <a:br>
              <a:rPr lang="en" sz="1100">
                <a:solidFill>
                  <a:schemeClr val="dk1"/>
                </a:solidFill>
              </a:rPr>
            </a:br>
          </a:p>
          <a:p>
            <a:pPr lvl="0" rtl="0">
              <a:spcBef>
                <a:spcPts val="0"/>
              </a:spcBef>
              <a:buClr>
                <a:schemeClr val="dk1"/>
              </a:buClr>
              <a:buSzPct val="100000"/>
              <a:buFont typeface="Arial"/>
              <a:buNone/>
            </a:pPr>
            <a:r>
              <a:rPr lang="en" sz="1100">
                <a:solidFill>
                  <a:schemeClr val="dk1"/>
                </a:solidFill>
              </a:rPr>
              <a:t>the very public internet</a:t>
            </a:r>
          </a:p>
          <a:p>
            <a:pPr lvl="0" rtl="0">
              <a:spcBef>
                <a:spcPts val="0"/>
              </a:spcBef>
              <a:buNone/>
            </a:pPr>
            <a:r>
              <a:t/>
            </a:r>
            <a:endParaRPr/>
          </a:p>
        </p:txBody>
      </p:sp>
      <p:sp>
        <p:nvSpPr>
          <p:cNvPr id="233" name="Shape 233"/>
          <p:cNvSpPr/>
          <p:nvPr/>
        </p:nvSpPr>
        <p:spPr>
          <a:xfrm>
            <a:off x="800100" y="2430025"/>
            <a:ext cx="1566000" cy="605100"/>
          </a:xfrm>
          <a:prstGeom prst="trapezoid">
            <a:avLst>
              <a:gd fmla="val 25000" name="adj"/>
            </a:avLst>
          </a:prstGeom>
          <a:solidFill>
            <a:srgbClr val="999999"/>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4" name="Shape 234"/>
          <p:cNvSpPr/>
          <p:nvPr/>
        </p:nvSpPr>
        <p:spPr>
          <a:xfrm>
            <a:off x="994400" y="1732800"/>
            <a:ext cx="1200299" cy="6630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35" name="Shape 235"/>
          <p:cNvSpPr txBox="1"/>
          <p:nvPr/>
        </p:nvSpPr>
        <p:spPr>
          <a:xfrm>
            <a:off x="535575" y="484550"/>
            <a:ext cx="1776599" cy="585299"/>
          </a:xfrm>
          <a:prstGeom prst="rect">
            <a:avLst/>
          </a:prstGeom>
          <a:noFill/>
          <a:ln>
            <a:noFill/>
          </a:ln>
        </p:spPr>
        <p:txBody>
          <a:bodyPr anchorCtr="0" anchor="t" bIns="91425" lIns="91425" rIns="91425" tIns="91425">
            <a:noAutofit/>
          </a:bodyPr>
          <a:lstStyle/>
          <a:p>
            <a:pPr lvl="0" rtl="0">
              <a:spcBef>
                <a:spcPts val="0"/>
              </a:spcBef>
              <a:buNone/>
            </a:pPr>
            <a:r>
              <a:rPr lang="en"/>
              <a:t>you, out in the world</a:t>
            </a:r>
          </a:p>
        </p:txBody>
      </p:sp>
      <p:sp>
        <p:nvSpPr>
          <p:cNvPr id="236" name="Shape 236"/>
          <p:cNvSpPr/>
          <p:nvPr/>
        </p:nvSpPr>
        <p:spPr>
          <a:xfrm>
            <a:off x="3461650" y="564750"/>
            <a:ext cx="1053750" cy="975300"/>
          </a:xfrm>
          <a:prstGeom prst="flowChartMagneticDisk">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sz="1200"/>
              <a:t>no data</a:t>
            </a:r>
          </a:p>
          <a:p>
            <a:pPr lvl="0" rtl="0">
              <a:spcBef>
                <a:spcPts val="0"/>
              </a:spcBef>
              <a:buNone/>
            </a:pPr>
            <a:r>
              <a:rPr lang="en" sz="1200"/>
              <a:t>sad cloud :(</a:t>
            </a:r>
          </a:p>
        </p:txBody>
      </p:sp>
      <p:grpSp>
        <p:nvGrpSpPr>
          <p:cNvPr id="237" name="Shape 237"/>
          <p:cNvGrpSpPr/>
          <p:nvPr/>
        </p:nvGrpSpPr>
        <p:grpSpPr>
          <a:xfrm>
            <a:off x="5804996" y="2269216"/>
            <a:ext cx="1495920" cy="605067"/>
            <a:chOff x="5881196" y="2269216"/>
            <a:chExt cx="1495920" cy="605067"/>
          </a:xfrm>
        </p:grpSpPr>
        <p:grpSp>
          <p:nvGrpSpPr>
            <p:cNvPr id="238" name="Shape 238"/>
            <p:cNvGrpSpPr/>
            <p:nvPr/>
          </p:nvGrpSpPr>
          <p:grpSpPr>
            <a:xfrm>
              <a:off x="5881196" y="2269216"/>
              <a:ext cx="548548" cy="605067"/>
              <a:chOff x="7166600" y="1264175"/>
              <a:chExt cx="1040100" cy="1223100"/>
            </a:xfrm>
          </p:grpSpPr>
          <p:sp>
            <p:nvSpPr>
              <p:cNvPr id="239" name="Shape 239"/>
              <p:cNvSpPr/>
              <p:nvPr/>
            </p:nvSpPr>
            <p:spPr>
              <a:xfrm>
                <a:off x="7166600" y="1264175"/>
                <a:ext cx="1040100" cy="12231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40" name="Shape 240"/>
              <p:cNvSpPr/>
              <p:nvPr/>
            </p:nvSpPr>
            <p:spPr>
              <a:xfrm>
                <a:off x="7315200" y="1538500"/>
                <a:ext cx="754500" cy="663000"/>
              </a:xfrm>
              <a:prstGeom prst="ellipse">
                <a:avLst/>
              </a:prstGeom>
              <a:solidFill>
                <a:srgbClr val="43434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241" name="Shape 241"/>
            <p:cNvSpPr txBox="1"/>
            <p:nvPr/>
          </p:nvSpPr>
          <p:spPr>
            <a:xfrm>
              <a:off x="6370317" y="2405742"/>
              <a:ext cx="1006799" cy="412200"/>
            </a:xfrm>
            <a:prstGeom prst="rect">
              <a:avLst/>
            </a:prstGeom>
            <a:noFill/>
            <a:ln>
              <a:noFill/>
            </a:ln>
          </p:spPr>
          <p:txBody>
            <a:bodyPr anchorCtr="0" anchor="t" bIns="91425" lIns="91425" rIns="91425" tIns="91425">
              <a:noAutofit/>
            </a:bodyPr>
            <a:lstStyle/>
            <a:p>
              <a:pPr lvl="0" rtl="0">
                <a:spcBef>
                  <a:spcPts val="0"/>
                </a:spcBef>
                <a:buNone/>
              </a:pPr>
              <a:r>
                <a:rPr b="1" lang="en" sz="1200"/>
                <a:t>your car thing</a:t>
              </a:r>
            </a:p>
          </p:txBody>
        </p:sp>
        <p:sp>
          <p:nvSpPr>
            <p:cNvPr id="242" name="Shape 242"/>
            <p:cNvSpPr/>
            <p:nvPr/>
          </p:nvSpPr>
          <p:spPr>
            <a:xfrm>
              <a:off x="6054650" y="2489850"/>
              <a:ext cx="220499" cy="163800"/>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243" name="Shape 243"/>
          <p:cNvSpPr/>
          <p:nvPr/>
        </p:nvSpPr>
        <p:spPr>
          <a:xfrm>
            <a:off x="1384675" y="2855100"/>
            <a:ext cx="927599" cy="7226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20000"/>
              </a:lnSpc>
              <a:spcBef>
                <a:spcPts val="0"/>
              </a:spcBef>
              <a:buNone/>
            </a:pPr>
            <a:r>
              <a:rPr lang="en" sz="1000">
                <a:solidFill>
                  <a:schemeClr val="dk1"/>
                </a:solidFill>
              </a:rPr>
              <a:t>Tor</a:t>
            </a:r>
          </a:p>
          <a:p>
            <a:pPr lvl="0" rtl="0" algn="ctr">
              <a:lnSpc>
                <a:spcPct val="120000"/>
              </a:lnSpc>
              <a:spcBef>
                <a:spcPts val="0"/>
              </a:spcBef>
              <a:buNone/>
            </a:pPr>
            <a:r>
              <a:rPr lang="en" sz="1000">
                <a:solidFill>
                  <a:schemeClr val="dk1"/>
                </a:solidFill>
              </a:rPr>
              <a:t>Browser</a:t>
            </a:r>
          </a:p>
          <a:p>
            <a:pPr lvl="0" rtl="0">
              <a:lnSpc>
                <a:spcPct val="115000"/>
              </a:lnSpc>
              <a:spcBef>
                <a:spcPts val="0"/>
              </a:spcBef>
              <a:buNone/>
            </a:pPr>
            <a:r>
              <a:t/>
            </a:r>
            <a:endParaRPr sz="1000">
              <a:solidFill>
                <a:schemeClr val="dk1"/>
              </a:solidFill>
            </a:endParaRPr>
          </a:p>
        </p:txBody>
      </p:sp>
      <p:sp>
        <p:nvSpPr>
          <p:cNvPr id="244" name="Shape 244"/>
          <p:cNvSpPr/>
          <p:nvPr/>
        </p:nvSpPr>
        <p:spPr>
          <a:xfrm>
            <a:off x="5729100" y="1346425"/>
            <a:ext cx="927599" cy="814200"/>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nSpc>
                <a:spcPct val="115000"/>
              </a:lnSpc>
              <a:spcBef>
                <a:spcPts val="0"/>
              </a:spcBef>
              <a:buNone/>
            </a:pPr>
            <a:r>
              <a:rPr lang="en" sz="1000">
                <a:solidFill>
                  <a:schemeClr val="dk1"/>
                </a:solidFill>
              </a:rPr>
              <a:t>Onion</a:t>
            </a:r>
          </a:p>
          <a:p>
            <a:pPr lvl="0" rtl="0">
              <a:lnSpc>
                <a:spcPct val="115000"/>
              </a:lnSpc>
              <a:spcBef>
                <a:spcPts val="0"/>
              </a:spcBef>
              <a:buNone/>
            </a:pPr>
            <a:r>
              <a:rPr lang="en" sz="1000">
                <a:solidFill>
                  <a:schemeClr val="dk1"/>
                </a:solidFill>
              </a:rPr>
              <a:t>Service</a:t>
            </a:r>
          </a:p>
        </p:txBody>
      </p:sp>
      <p:cxnSp>
        <p:nvCxnSpPr>
          <p:cNvPr id="245" name="Shape 245"/>
          <p:cNvCxnSpPr>
            <a:stCxn id="244" idx="4"/>
            <a:endCxn id="240" idx="0"/>
          </p:cNvCxnSpPr>
          <p:nvPr/>
        </p:nvCxnSpPr>
        <p:spPr>
          <a:xfrm flipH="1">
            <a:off x="6082199" y="2160625"/>
            <a:ext cx="110700" cy="244200"/>
          </a:xfrm>
          <a:prstGeom prst="straightConnector1">
            <a:avLst/>
          </a:prstGeom>
          <a:noFill/>
          <a:ln cap="flat" cmpd="sng" w="9525">
            <a:solidFill>
              <a:srgbClr val="6AA84F"/>
            </a:solidFill>
            <a:prstDash val="solid"/>
            <a:round/>
            <a:headEnd len="lg" w="lg" type="none"/>
            <a:tailEnd len="lg" w="lg" type="triangle"/>
          </a:ln>
        </p:spPr>
      </p:cxnSp>
      <p:sp>
        <p:nvSpPr>
          <p:cNvPr id="246" name="Shape 246"/>
          <p:cNvSpPr/>
          <p:nvPr/>
        </p:nvSpPr>
        <p:spPr>
          <a:xfrm>
            <a:off x="2603875" y="23217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247" name="Shape 247"/>
          <p:cNvSpPr/>
          <p:nvPr/>
        </p:nvSpPr>
        <p:spPr>
          <a:xfrm>
            <a:off x="3594475" y="25503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248" name="Shape 248"/>
          <p:cNvSpPr/>
          <p:nvPr/>
        </p:nvSpPr>
        <p:spPr>
          <a:xfrm>
            <a:off x="4280275" y="18645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249" name="Shape 249"/>
          <p:cNvSpPr/>
          <p:nvPr/>
        </p:nvSpPr>
        <p:spPr>
          <a:xfrm>
            <a:off x="4813675" y="24741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cxnSp>
        <p:nvCxnSpPr>
          <p:cNvPr id="250" name="Shape 250"/>
          <p:cNvCxnSpPr>
            <a:stCxn id="243" idx="7"/>
            <a:endCxn id="246" idx="2"/>
          </p:cNvCxnSpPr>
          <p:nvPr/>
        </p:nvCxnSpPr>
        <p:spPr>
          <a:xfrm flipH="1" rot="10800000">
            <a:off x="2176431" y="2570936"/>
            <a:ext cx="427500" cy="390000"/>
          </a:xfrm>
          <a:prstGeom prst="straightConnector1">
            <a:avLst/>
          </a:prstGeom>
          <a:noFill/>
          <a:ln cap="flat" cmpd="sng" w="19050">
            <a:solidFill>
              <a:srgbClr val="38761D"/>
            </a:solidFill>
            <a:prstDash val="solid"/>
            <a:round/>
            <a:headEnd len="lg" w="lg" type="none"/>
            <a:tailEnd len="lg" w="lg" type="triangle"/>
          </a:ln>
        </p:spPr>
      </p:cxnSp>
      <p:cxnSp>
        <p:nvCxnSpPr>
          <p:cNvPr id="251" name="Shape 251"/>
          <p:cNvCxnSpPr>
            <a:stCxn id="246" idx="6"/>
            <a:endCxn id="247" idx="2"/>
          </p:cNvCxnSpPr>
          <p:nvPr/>
        </p:nvCxnSpPr>
        <p:spPr>
          <a:xfrm>
            <a:off x="3222175" y="2570999"/>
            <a:ext cx="372300" cy="228600"/>
          </a:xfrm>
          <a:prstGeom prst="straightConnector1">
            <a:avLst/>
          </a:prstGeom>
          <a:noFill/>
          <a:ln cap="flat" cmpd="sng" w="19050">
            <a:solidFill>
              <a:srgbClr val="38761D"/>
            </a:solidFill>
            <a:prstDash val="solid"/>
            <a:round/>
            <a:headEnd len="lg" w="lg" type="none"/>
            <a:tailEnd len="lg" w="lg" type="triangle"/>
          </a:ln>
        </p:spPr>
      </p:cxnSp>
      <p:cxnSp>
        <p:nvCxnSpPr>
          <p:cNvPr id="252" name="Shape 252"/>
          <p:cNvCxnSpPr>
            <a:stCxn id="247" idx="7"/>
            <a:endCxn id="248" idx="3"/>
          </p:cNvCxnSpPr>
          <p:nvPr/>
        </p:nvCxnSpPr>
        <p:spPr>
          <a:xfrm flipH="1" rot="10800000">
            <a:off x="4122227" y="2290018"/>
            <a:ext cx="248700" cy="333300"/>
          </a:xfrm>
          <a:prstGeom prst="straightConnector1">
            <a:avLst/>
          </a:prstGeom>
          <a:noFill/>
          <a:ln cap="flat" cmpd="sng" w="19050">
            <a:solidFill>
              <a:srgbClr val="38761D"/>
            </a:solidFill>
            <a:prstDash val="solid"/>
            <a:round/>
            <a:headEnd len="lg" w="lg" type="none"/>
            <a:tailEnd len="lg" w="lg" type="triangle"/>
          </a:ln>
        </p:spPr>
      </p:cxnSp>
      <p:cxnSp>
        <p:nvCxnSpPr>
          <p:cNvPr id="253" name="Shape 253"/>
          <p:cNvCxnSpPr>
            <a:stCxn id="248" idx="5"/>
            <a:endCxn id="249" idx="1"/>
          </p:cNvCxnSpPr>
          <p:nvPr/>
        </p:nvCxnSpPr>
        <p:spPr>
          <a:xfrm>
            <a:off x="4808027" y="2290081"/>
            <a:ext cx="96300" cy="257100"/>
          </a:xfrm>
          <a:prstGeom prst="straightConnector1">
            <a:avLst/>
          </a:prstGeom>
          <a:noFill/>
          <a:ln cap="flat" cmpd="sng" w="19050">
            <a:solidFill>
              <a:srgbClr val="38761D"/>
            </a:solidFill>
            <a:prstDash val="solid"/>
            <a:round/>
            <a:headEnd len="lg" w="lg" type="none"/>
            <a:tailEnd len="lg" w="lg" type="triangle"/>
          </a:ln>
        </p:spPr>
      </p:cxnSp>
      <p:cxnSp>
        <p:nvCxnSpPr>
          <p:cNvPr id="254" name="Shape 254"/>
          <p:cNvCxnSpPr/>
          <p:nvPr/>
        </p:nvCxnSpPr>
        <p:spPr>
          <a:xfrm>
            <a:off x="5582200" y="998000"/>
            <a:ext cx="17399" cy="2098799"/>
          </a:xfrm>
          <a:prstGeom prst="straightConnector1">
            <a:avLst/>
          </a:prstGeom>
          <a:noFill/>
          <a:ln cap="flat" cmpd="sng" w="76200">
            <a:solidFill>
              <a:srgbClr val="6AA84F"/>
            </a:solidFill>
            <a:prstDash val="solid"/>
            <a:round/>
            <a:headEnd len="lg" w="lg" type="none"/>
            <a:tailEnd len="lg" w="lg" type="none"/>
          </a:ln>
        </p:spPr>
      </p:cxnSp>
      <p:cxnSp>
        <p:nvCxnSpPr>
          <p:cNvPr id="255" name="Shape 255"/>
          <p:cNvCxnSpPr/>
          <p:nvPr/>
        </p:nvCxnSpPr>
        <p:spPr>
          <a:xfrm>
            <a:off x="2386725" y="1272100"/>
            <a:ext cx="17399" cy="2098799"/>
          </a:xfrm>
          <a:prstGeom prst="straightConnector1">
            <a:avLst/>
          </a:prstGeom>
          <a:noFill/>
          <a:ln cap="flat" cmpd="sng" w="76200">
            <a:solidFill>
              <a:srgbClr val="6AA84F"/>
            </a:solidFill>
            <a:prstDash val="solid"/>
            <a:round/>
            <a:headEnd len="lg" w="lg" type="none"/>
            <a:tailEnd len="lg" w="lg" type="none"/>
          </a:ln>
        </p:spPr>
      </p:cxnSp>
      <p:cxnSp>
        <p:nvCxnSpPr>
          <p:cNvPr id="256" name="Shape 256"/>
          <p:cNvCxnSpPr>
            <a:stCxn id="244" idx="3"/>
            <a:endCxn id="249" idx="7"/>
          </p:cNvCxnSpPr>
          <p:nvPr/>
        </p:nvCxnSpPr>
        <p:spPr>
          <a:xfrm flipH="1">
            <a:off x="5341443" y="2041388"/>
            <a:ext cx="523500" cy="505800"/>
          </a:xfrm>
          <a:prstGeom prst="straightConnector1">
            <a:avLst/>
          </a:prstGeom>
          <a:noFill/>
          <a:ln cap="flat" cmpd="sng" w="19050">
            <a:solidFill>
              <a:srgbClr val="38761D"/>
            </a:solidFill>
            <a:prstDash val="solid"/>
            <a:round/>
            <a:headEnd len="lg" w="lg" type="none"/>
            <a:tailEnd len="lg" w="lg" type="triangle"/>
          </a:ln>
        </p:spPr>
      </p:cxnSp>
      <p:sp>
        <p:nvSpPr>
          <p:cNvPr id="257" name="Shape 257"/>
          <p:cNvSpPr txBox="1"/>
          <p:nvPr/>
        </p:nvSpPr>
        <p:spPr>
          <a:xfrm>
            <a:off x="4280275" y="3645275"/>
            <a:ext cx="5016000" cy="585299"/>
          </a:xfrm>
          <a:prstGeom prst="rect">
            <a:avLst/>
          </a:prstGeom>
          <a:noFill/>
          <a:ln>
            <a:noFill/>
          </a:ln>
        </p:spPr>
        <p:txBody>
          <a:bodyPr anchorCtr="0" anchor="t" bIns="91425" lIns="91425" rIns="91425" tIns="91425">
            <a:noAutofit/>
          </a:bodyPr>
          <a:lstStyle/>
          <a:p>
            <a:pPr lvl="0" rtl="0">
              <a:spcBef>
                <a:spcPts val="0"/>
              </a:spcBef>
              <a:buNone/>
            </a:pPr>
            <a:r>
              <a:rPr lang="en"/>
              <a:t>sad haxxors :(</a:t>
            </a:r>
          </a:p>
        </p:txBody>
      </p:sp>
      <p:cxnSp>
        <p:nvCxnSpPr>
          <p:cNvPr id="258" name="Shape 258"/>
          <p:cNvCxnSpPr>
            <a:stCxn id="257" idx="1"/>
          </p:cNvCxnSpPr>
          <p:nvPr/>
        </p:nvCxnSpPr>
        <p:spPr>
          <a:xfrm flipH="1">
            <a:off x="3666175" y="3937924"/>
            <a:ext cx="614100" cy="151500"/>
          </a:xfrm>
          <a:prstGeom prst="straightConnector1">
            <a:avLst/>
          </a:prstGeom>
          <a:noFill/>
          <a:ln cap="flat" cmpd="sng" w="19050">
            <a:solidFill>
              <a:srgbClr val="999999"/>
            </a:solidFill>
            <a:prstDash val="dot"/>
            <a:round/>
            <a:headEnd len="lg" w="lg" type="none"/>
            <a:tailEnd len="lg" w="lg" type="triangle"/>
          </a:ln>
        </p:spPr>
      </p:cxnSp>
      <p:cxnSp>
        <p:nvCxnSpPr>
          <p:cNvPr id="259" name="Shape 259"/>
          <p:cNvCxnSpPr/>
          <p:nvPr/>
        </p:nvCxnSpPr>
        <p:spPr>
          <a:xfrm>
            <a:off x="5582200" y="3864350"/>
            <a:ext cx="1323599" cy="287399"/>
          </a:xfrm>
          <a:prstGeom prst="straightConnector1">
            <a:avLst/>
          </a:prstGeom>
          <a:noFill/>
          <a:ln cap="flat" cmpd="sng" w="19050">
            <a:solidFill>
              <a:srgbClr val="999999"/>
            </a:solidFill>
            <a:prstDash val="dot"/>
            <a:round/>
            <a:headEnd len="lg" w="lg" type="none"/>
            <a:tailEnd len="lg" w="lg" type="triangle"/>
          </a:ln>
        </p:spPr>
      </p:cxnSp>
      <p:sp>
        <p:nvSpPr>
          <p:cNvPr id="260" name="Shape 260"/>
          <p:cNvSpPr txBox="1"/>
          <p:nvPr/>
        </p:nvSpPr>
        <p:spPr>
          <a:xfrm>
            <a:off x="2438400" y="1607600"/>
            <a:ext cx="3144900" cy="389999"/>
          </a:xfrm>
          <a:prstGeom prst="rect">
            <a:avLst/>
          </a:prstGeom>
          <a:noFill/>
          <a:ln>
            <a:noFill/>
          </a:ln>
        </p:spPr>
        <p:txBody>
          <a:bodyPr anchorCtr="0" anchor="t" bIns="91425" lIns="91425" rIns="91425" tIns="91425">
            <a:noAutofit/>
          </a:bodyPr>
          <a:lstStyle/>
          <a:p>
            <a:pPr lvl="0" rtl="0">
              <a:spcBef>
                <a:spcPts val="0"/>
              </a:spcBef>
              <a:buNone/>
            </a:pPr>
            <a:r>
              <a:rPr lang="en" sz="1200"/>
              <a:t>Tor: confidential, authenticated, obfuscated</a:t>
            </a:r>
          </a:p>
        </p:txBody>
      </p:sp>
      <p:pic>
        <p:nvPicPr>
          <p:cNvPr id="261" name="Shape 261"/>
          <p:cNvPicPr preferRelativeResize="0"/>
          <p:nvPr/>
        </p:nvPicPr>
        <p:blipFill>
          <a:blip r:embed="rId3">
            <a:alphaModFix/>
          </a:blip>
          <a:stretch>
            <a:fillRect/>
          </a:stretch>
        </p:blipFill>
        <p:spPr>
          <a:xfrm>
            <a:off x="1229850" y="1815000"/>
            <a:ext cx="664794" cy="498600"/>
          </a:xfrm>
          <a:prstGeom prst="rect">
            <a:avLst/>
          </a:prstGeom>
          <a:noFill/>
          <a:ln>
            <a:noFill/>
          </a:ln>
        </p:spPr>
      </p:pic>
      <p:pic>
        <p:nvPicPr>
          <p:cNvPr id="262" name="Shape 262"/>
          <p:cNvPicPr preferRelativeResize="0"/>
          <p:nvPr/>
        </p:nvPicPr>
        <p:blipFill>
          <a:blip r:embed="rId4">
            <a:alphaModFix/>
          </a:blip>
          <a:stretch>
            <a:fillRect/>
          </a:stretch>
        </p:blipFill>
        <p:spPr>
          <a:xfrm>
            <a:off x="2229300" y="2957871"/>
            <a:ext cx="372300" cy="547853"/>
          </a:xfrm>
          <a:prstGeom prst="rect">
            <a:avLst/>
          </a:prstGeom>
          <a:noFill/>
          <a:ln>
            <a:noFill/>
          </a:ln>
        </p:spPr>
      </p:pic>
      <p:pic>
        <p:nvPicPr>
          <p:cNvPr id="263" name="Shape 263"/>
          <p:cNvPicPr preferRelativeResize="0"/>
          <p:nvPr/>
        </p:nvPicPr>
        <p:blipFill>
          <a:blip r:embed="rId4">
            <a:alphaModFix/>
          </a:blip>
          <a:stretch>
            <a:fillRect/>
          </a:stretch>
        </p:blipFill>
        <p:spPr>
          <a:xfrm>
            <a:off x="5321050" y="2822309"/>
            <a:ext cx="372300" cy="547853"/>
          </a:xfrm>
          <a:prstGeom prst="rect">
            <a:avLst/>
          </a:prstGeom>
          <a:noFill/>
          <a:ln>
            <a:noFill/>
          </a:ln>
        </p:spPr>
      </p:pic>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7" name="Shape 267"/>
        <p:cNvGrpSpPr/>
        <p:nvPr/>
      </p:nvGrpSpPr>
      <p:grpSpPr>
        <a:xfrm>
          <a:off x="0" y="0"/>
          <a:ext cx="0" cy="0"/>
          <a:chOff x="0" y="0"/>
          <a:chExt cx="0" cy="0"/>
        </a:xfrm>
      </p:grpSpPr>
      <p:pic>
        <p:nvPicPr>
          <p:cNvPr id="268" name="Shape 268"/>
          <p:cNvPicPr preferRelativeResize="0"/>
          <p:nvPr/>
        </p:nvPicPr>
        <p:blipFill>
          <a:blip r:embed="rId3">
            <a:alphaModFix/>
          </a:blip>
          <a:stretch>
            <a:fillRect/>
          </a:stretch>
        </p:blipFill>
        <p:spPr>
          <a:xfrm>
            <a:off x="5874724" y="272999"/>
            <a:ext cx="2245176" cy="2245176"/>
          </a:xfrm>
          <a:prstGeom prst="rect">
            <a:avLst/>
          </a:prstGeom>
          <a:noFill/>
          <a:ln>
            <a:noFill/>
          </a:ln>
        </p:spPr>
      </p:pic>
      <p:sp>
        <p:nvSpPr>
          <p:cNvPr id="269" name="Shape 269"/>
          <p:cNvSpPr/>
          <p:nvPr/>
        </p:nvSpPr>
        <p:spPr>
          <a:xfrm>
            <a:off x="350525" y="902200"/>
            <a:ext cx="1097399" cy="975300"/>
          </a:xfrm>
          <a:prstGeom prst="smileyFace">
            <a:avLst>
              <a:gd fmla="val 4653" name="adj"/>
            </a:avLst>
          </a:prstGeom>
          <a:solidFill>
            <a:srgbClr val="FFF2C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0" name="Shape 270"/>
          <p:cNvSpPr txBox="1"/>
          <p:nvPr>
            <p:ph idx="1" type="body"/>
          </p:nvPr>
        </p:nvSpPr>
        <p:spPr>
          <a:xfrm>
            <a:off x="311700" y="4230575"/>
            <a:ext cx="8562299" cy="605100"/>
          </a:xfrm>
          <a:prstGeom prst="rect">
            <a:avLst/>
          </a:prstGeom>
        </p:spPr>
        <p:txBody>
          <a:bodyPr anchorCtr="0" anchor="ctr" bIns="91425" lIns="91425" rIns="91425" tIns="91425">
            <a:noAutofit/>
          </a:bodyPr>
          <a:lstStyle/>
          <a:p>
            <a:pPr lvl="0" rtl="0">
              <a:spcBef>
                <a:spcPts val="0"/>
              </a:spcBef>
              <a:buNone/>
            </a:pPr>
            <a:r>
              <a:rPr lang="en"/>
              <a:t>You connect to Your Thing through Tor as an Onion Service</a:t>
            </a:r>
          </a:p>
          <a:p>
            <a:pPr lvl="0" rtl="0">
              <a:spcBef>
                <a:spcPts val="0"/>
              </a:spcBef>
              <a:buNone/>
            </a:pPr>
            <a:r>
              <a:rPr lang="en"/>
              <a:t>(nobody knows who you are connecting to or what you are seeing except you)</a:t>
            </a:r>
          </a:p>
        </p:txBody>
      </p:sp>
      <p:sp>
        <p:nvSpPr>
          <p:cNvPr id="271" name="Shape 271"/>
          <p:cNvSpPr/>
          <p:nvPr/>
        </p:nvSpPr>
        <p:spPr>
          <a:xfrm>
            <a:off x="2755762" y="1888675"/>
            <a:ext cx="2606040" cy="1840211"/>
          </a:xfrm>
          <a:prstGeom prst="cloud">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None/>
            </a:pPr>
            <a:br>
              <a:rPr lang="en" sz="1100">
                <a:solidFill>
                  <a:schemeClr val="dk1"/>
                </a:solidFill>
              </a:rPr>
            </a:br>
          </a:p>
          <a:p>
            <a:pPr lvl="0" rtl="0">
              <a:spcBef>
                <a:spcPts val="0"/>
              </a:spcBef>
              <a:buClr>
                <a:schemeClr val="dk1"/>
              </a:buClr>
              <a:buSzPct val="100000"/>
              <a:buFont typeface="Arial"/>
              <a:buNone/>
            </a:pPr>
            <a:r>
              <a:rPr lang="en" sz="1100">
                <a:solidFill>
                  <a:schemeClr val="dk1"/>
                </a:solidFill>
              </a:rPr>
              <a:t>the very public internet</a:t>
            </a:r>
          </a:p>
          <a:p>
            <a:pPr lvl="0" rtl="0">
              <a:spcBef>
                <a:spcPts val="0"/>
              </a:spcBef>
              <a:buNone/>
            </a:pPr>
            <a:r>
              <a:t/>
            </a:r>
            <a:endParaRPr/>
          </a:p>
        </p:txBody>
      </p:sp>
      <p:sp>
        <p:nvSpPr>
          <p:cNvPr id="272" name="Shape 272"/>
          <p:cNvSpPr/>
          <p:nvPr/>
        </p:nvSpPr>
        <p:spPr>
          <a:xfrm>
            <a:off x="800100" y="2430025"/>
            <a:ext cx="1566000" cy="605100"/>
          </a:xfrm>
          <a:prstGeom prst="trapezoid">
            <a:avLst>
              <a:gd fmla="val 25000" name="adj"/>
            </a:avLst>
          </a:prstGeom>
          <a:solidFill>
            <a:srgbClr val="999999"/>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3" name="Shape 273"/>
          <p:cNvSpPr/>
          <p:nvPr/>
        </p:nvSpPr>
        <p:spPr>
          <a:xfrm>
            <a:off x="994400" y="1732800"/>
            <a:ext cx="1200299" cy="6630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4" name="Shape 274"/>
          <p:cNvSpPr txBox="1"/>
          <p:nvPr/>
        </p:nvSpPr>
        <p:spPr>
          <a:xfrm>
            <a:off x="535575" y="484550"/>
            <a:ext cx="1776599" cy="585299"/>
          </a:xfrm>
          <a:prstGeom prst="rect">
            <a:avLst/>
          </a:prstGeom>
          <a:noFill/>
          <a:ln>
            <a:noFill/>
          </a:ln>
        </p:spPr>
        <p:txBody>
          <a:bodyPr anchorCtr="0" anchor="t" bIns="91425" lIns="91425" rIns="91425" tIns="91425">
            <a:noAutofit/>
          </a:bodyPr>
          <a:lstStyle/>
          <a:p>
            <a:pPr lvl="0" rtl="0">
              <a:spcBef>
                <a:spcPts val="0"/>
              </a:spcBef>
              <a:buNone/>
            </a:pPr>
            <a:r>
              <a:rPr lang="en"/>
              <a:t>you, out in the world</a:t>
            </a:r>
          </a:p>
        </p:txBody>
      </p:sp>
      <p:sp>
        <p:nvSpPr>
          <p:cNvPr id="275" name="Shape 275"/>
          <p:cNvSpPr/>
          <p:nvPr/>
        </p:nvSpPr>
        <p:spPr>
          <a:xfrm>
            <a:off x="3461650" y="564750"/>
            <a:ext cx="1053750" cy="975300"/>
          </a:xfrm>
          <a:prstGeom prst="flowChartMagneticDisk">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sz="1200"/>
              <a:t>no data</a:t>
            </a:r>
          </a:p>
          <a:p>
            <a:pPr lvl="0" rtl="0">
              <a:spcBef>
                <a:spcPts val="0"/>
              </a:spcBef>
              <a:buNone/>
            </a:pPr>
            <a:r>
              <a:rPr lang="en" sz="1200"/>
              <a:t>sad cloud :(</a:t>
            </a:r>
          </a:p>
        </p:txBody>
      </p:sp>
      <p:grpSp>
        <p:nvGrpSpPr>
          <p:cNvPr id="276" name="Shape 276"/>
          <p:cNvGrpSpPr/>
          <p:nvPr/>
        </p:nvGrpSpPr>
        <p:grpSpPr>
          <a:xfrm>
            <a:off x="5804996" y="2269216"/>
            <a:ext cx="1495920" cy="605067"/>
            <a:chOff x="5881196" y="2269216"/>
            <a:chExt cx="1495920" cy="605067"/>
          </a:xfrm>
        </p:grpSpPr>
        <p:grpSp>
          <p:nvGrpSpPr>
            <p:cNvPr id="277" name="Shape 277"/>
            <p:cNvGrpSpPr/>
            <p:nvPr/>
          </p:nvGrpSpPr>
          <p:grpSpPr>
            <a:xfrm>
              <a:off x="5881196" y="2269216"/>
              <a:ext cx="548548" cy="605067"/>
              <a:chOff x="7166600" y="1264175"/>
              <a:chExt cx="1040100" cy="1223100"/>
            </a:xfrm>
          </p:grpSpPr>
          <p:sp>
            <p:nvSpPr>
              <p:cNvPr id="278" name="Shape 278"/>
              <p:cNvSpPr/>
              <p:nvPr/>
            </p:nvSpPr>
            <p:spPr>
              <a:xfrm>
                <a:off x="7166600" y="1264175"/>
                <a:ext cx="1040100" cy="12231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79" name="Shape 279"/>
              <p:cNvSpPr/>
              <p:nvPr/>
            </p:nvSpPr>
            <p:spPr>
              <a:xfrm>
                <a:off x="7315200" y="1538500"/>
                <a:ext cx="754500" cy="663000"/>
              </a:xfrm>
              <a:prstGeom prst="ellipse">
                <a:avLst/>
              </a:prstGeom>
              <a:solidFill>
                <a:srgbClr val="43434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280" name="Shape 280"/>
            <p:cNvSpPr txBox="1"/>
            <p:nvPr/>
          </p:nvSpPr>
          <p:spPr>
            <a:xfrm>
              <a:off x="6370317" y="2405742"/>
              <a:ext cx="1006799" cy="412200"/>
            </a:xfrm>
            <a:prstGeom prst="rect">
              <a:avLst/>
            </a:prstGeom>
            <a:noFill/>
            <a:ln>
              <a:noFill/>
            </a:ln>
          </p:spPr>
          <p:txBody>
            <a:bodyPr anchorCtr="0" anchor="t" bIns="91425" lIns="91425" rIns="91425" tIns="91425">
              <a:noAutofit/>
            </a:bodyPr>
            <a:lstStyle/>
            <a:p>
              <a:pPr lvl="0" rtl="0">
                <a:spcBef>
                  <a:spcPts val="0"/>
                </a:spcBef>
                <a:buNone/>
              </a:pPr>
              <a:r>
                <a:rPr b="1" lang="en" sz="1200"/>
                <a:t>your public utility thing</a:t>
              </a:r>
            </a:p>
          </p:txBody>
        </p:sp>
        <p:sp>
          <p:nvSpPr>
            <p:cNvPr id="281" name="Shape 281"/>
            <p:cNvSpPr/>
            <p:nvPr/>
          </p:nvSpPr>
          <p:spPr>
            <a:xfrm>
              <a:off x="6054650" y="2489850"/>
              <a:ext cx="220499" cy="163800"/>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282" name="Shape 282"/>
          <p:cNvSpPr/>
          <p:nvPr/>
        </p:nvSpPr>
        <p:spPr>
          <a:xfrm>
            <a:off x="1384675" y="2855100"/>
            <a:ext cx="927599" cy="7226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20000"/>
              </a:lnSpc>
              <a:spcBef>
                <a:spcPts val="0"/>
              </a:spcBef>
              <a:buNone/>
            </a:pPr>
            <a:r>
              <a:rPr lang="en" sz="1000">
                <a:solidFill>
                  <a:schemeClr val="dk1"/>
                </a:solidFill>
              </a:rPr>
              <a:t>Tor</a:t>
            </a:r>
          </a:p>
          <a:p>
            <a:pPr lvl="0" rtl="0" algn="ctr">
              <a:lnSpc>
                <a:spcPct val="120000"/>
              </a:lnSpc>
              <a:spcBef>
                <a:spcPts val="0"/>
              </a:spcBef>
              <a:buNone/>
            </a:pPr>
            <a:r>
              <a:rPr lang="en" sz="1000">
                <a:solidFill>
                  <a:schemeClr val="dk1"/>
                </a:solidFill>
              </a:rPr>
              <a:t>Browser</a:t>
            </a:r>
          </a:p>
          <a:p>
            <a:pPr lvl="0" rtl="0">
              <a:lnSpc>
                <a:spcPct val="115000"/>
              </a:lnSpc>
              <a:spcBef>
                <a:spcPts val="0"/>
              </a:spcBef>
              <a:buNone/>
            </a:pPr>
            <a:r>
              <a:t/>
            </a:r>
            <a:endParaRPr sz="1000">
              <a:solidFill>
                <a:schemeClr val="dk1"/>
              </a:solidFill>
            </a:endParaRPr>
          </a:p>
        </p:txBody>
      </p:sp>
      <p:sp>
        <p:nvSpPr>
          <p:cNvPr id="283" name="Shape 283"/>
          <p:cNvSpPr/>
          <p:nvPr/>
        </p:nvSpPr>
        <p:spPr>
          <a:xfrm>
            <a:off x="5729100" y="1346425"/>
            <a:ext cx="927599" cy="814200"/>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nSpc>
                <a:spcPct val="115000"/>
              </a:lnSpc>
              <a:spcBef>
                <a:spcPts val="0"/>
              </a:spcBef>
              <a:buNone/>
            </a:pPr>
            <a:r>
              <a:rPr lang="en" sz="1000">
                <a:solidFill>
                  <a:schemeClr val="dk1"/>
                </a:solidFill>
              </a:rPr>
              <a:t>Onion</a:t>
            </a:r>
          </a:p>
          <a:p>
            <a:pPr lvl="0" rtl="0">
              <a:lnSpc>
                <a:spcPct val="115000"/>
              </a:lnSpc>
              <a:spcBef>
                <a:spcPts val="0"/>
              </a:spcBef>
              <a:buNone/>
            </a:pPr>
            <a:r>
              <a:rPr lang="en" sz="1000">
                <a:solidFill>
                  <a:schemeClr val="dk1"/>
                </a:solidFill>
              </a:rPr>
              <a:t>Service</a:t>
            </a:r>
          </a:p>
        </p:txBody>
      </p:sp>
      <p:cxnSp>
        <p:nvCxnSpPr>
          <p:cNvPr id="284" name="Shape 284"/>
          <p:cNvCxnSpPr>
            <a:stCxn id="283" idx="4"/>
            <a:endCxn id="279" idx="0"/>
          </p:cNvCxnSpPr>
          <p:nvPr/>
        </p:nvCxnSpPr>
        <p:spPr>
          <a:xfrm flipH="1">
            <a:off x="6082199" y="2160625"/>
            <a:ext cx="110700" cy="244200"/>
          </a:xfrm>
          <a:prstGeom prst="straightConnector1">
            <a:avLst/>
          </a:prstGeom>
          <a:noFill/>
          <a:ln cap="flat" cmpd="sng" w="9525">
            <a:solidFill>
              <a:srgbClr val="6AA84F"/>
            </a:solidFill>
            <a:prstDash val="solid"/>
            <a:round/>
            <a:headEnd len="lg" w="lg" type="none"/>
            <a:tailEnd len="lg" w="lg" type="triangle"/>
          </a:ln>
        </p:spPr>
      </p:cxnSp>
      <p:sp>
        <p:nvSpPr>
          <p:cNvPr id="285" name="Shape 285"/>
          <p:cNvSpPr/>
          <p:nvPr/>
        </p:nvSpPr>
        <p:spPr>
          <a:xfrm>
            <a:off x="2603875" y="23217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286" name="Shape 286"/>
          <p:cNvSpPr/>
          <p:nvPr/>
        </p:nvSpPr>
        <p:spPr>
          <a:xfrm>
            <a:off x="3594475" y="25503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287" name="Shape 287"/>
          <p:cNvSpPr/>
          <p:nvPr/>
        </p:nvSpPr>
        <p:spPr>
          <a:xfrm>
            <a:off x="4280275" y="18645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288" name="Shape 288"/>
          <p:cNvSpPr/>
          <p:nvPr/>
        </p:nvSpPr>
        <p:spPr>
          <a:xfrm>
            <a:off x="4813675" y="24741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cxnSp>
        <p:nvCxnSpPr>
          <p:cNvPr id="289" name="Shape 289"/>
          <p:cNvCxnSpPr>
            <a:stCxn id="282" idx="7"/>
            <a:endCxn id="285" idx="2"/>
          </p:cNvCxnSpPr>
          <p:nvPr/>
        </p:nvCxnSpPr>
        <p:spPr>
          <a:xfrm flipH="1" rot="10800000">
            <a:off x="2176431" y="2570936"/>
            <a:ext cx="427500" cy="390000"/>
          </a:xfrm>
          <a:prstGeom prst="straightConnector1">
            <a:avLst/>
          </a:prstGeom>
          <a:noFill/>
          <a:ln cap="flat" cmpd="sng" w="19050">
            <a:solidFill>
              <a:srgbClr val="38761D"/>
            </a:solidFill>
            <a:prstDash val="solid"/>
            <a:round/>
            <a:headEnd len="lg" w="lg" type="none"/>
            <a:tailEnd len="lg" w="lg" type="triangle"/>
          </a:ln>
        </p:spPr>
      </p:cxnSp>
      <p:cxnSp>
        <p:nvCxnSpPr>
          <p:cNvPr id="290" name="Shape 290"/>
          <p:cNvCxnSpPr>
            <a:stCxn id="285" idx="6"/>
            <a:endCxn id="286" idx="2"/>
          </p:cNvCxnSpPr>
          <p:nvPr/>
        </p:nvCxnSpPr>
        <p:spPr>
          <a:xfrm>
            <a:off x="3222175" y="2570999"/>
            <a:ext cx="372300" cy="228600"/>
          </a:xfrm>
          <a:prstGeom prst="straightConnector1">
            <a:avLst/>
          </a:prstGeom>
          <a:noFill/>
          <a:ln cap="flat" cmpd="sng" w="19050">
            <a:solidFill>
              <a:srgbClr val="38761D"/>
            </a:solidFill>
            <a:prstDash val="solid"/>
            <a:round/>
            <a:headEnd len="lg" w="lg" type="none"/>
            <a:tailEnd len="lg" w="lg" type="triangle"/>
          </a:ln>
        </p:spPr>
      </p:cxnSp>
      <p:cxnSp>
        <p:nvCxnSpPr>
          <p:cNvPr id="291" name="Shape 291"/>
          <p:cNvCxnSpPr>
            <a:stCxn id="286" idx="7"/>
            <a:endCxn id="287" idx="3"/>
          </p:cNvCxnSpPr>
          <p:nvPr/>
        </p:nvCxnSpPr>
        <p:spPr>
          <a:xfrm flipH="1" rot="10800000">
            <a:off x="4122227" y="2290018"/>
            <a:ext cx="248700" cy="333300"/>
          </a:xfrm>
          <a:prstGeom prst="straightConnector1">
            <a:avLst/>
          </a:prstGeom>
          <a:noFill/>
          <a:ln cap="flat" cmpd="sng" w="19050">
            <a:solidFill>
              <a:srgbClr val="38761D"/>
            </a:solidFill>
            <a:prstDash val="solid"/>
            <a:round/>
            <a:headEnd len="lg" w="lg" type="none"/>
            <a:tailEnd len="lg" w="lg" type="triangle"/>
          </a:ln>
        </p:spPr>
      </p:cxnSp>
      <p:cxnSp>
        <p:nvCxnSpPr>
          <p:cNvPr id="292" name="Shape 292"/>
          <p:cNvCxnSpPr>
            <a:stCxn id="287" idx="5"/>
            <a:endCxn id="288" idx="1"/>
          </p:cNvCxnSpPr>
          <p:nvPr/>
        </p:nvCxnSpPr>
        <p:spPr>
          <a:xfrm>
            <a:off x="4808027" y="2290081"/>
            <a:ext cx="96300" cy="257100"/>
          </a:xfrm>
          <a:prstGeom prst="straightConnector1">
            <a:avLst/>
          </a:prstGeom>
          <a:noFill/>
          <a:ln cap="flat" cmpd="sng" w="19050">
            <a:solidFill>
              <a:srgbClr val="38761D"/>
            </a:solidFill>
            <a:prstDash val="solid"/>
            <a:round/>
            <a:headEnd len="lg" w="lg" type="none"/>
            <a:tailEnd len="lg" w="lg" type="triangle"/>
          </a:ln>
        </p:spPr>
      </p:cxnSp>
      <p:cxnSp>
        <p:nvCxnSpPr>
          <p:cNvPr id="293" name="Shape 293"/>
          <p:cNvCxnSpPr/>
          <p:nvPr/>
        </p:nvCxnSpPr>
        <p:spPr>
          <a:xfrm>
            <a:off x="5582200" y="998000"/>
            <a:ext cx="17399" cy="2098799"/>
          </a:xfrm>
          <a:prstGeom prst="straightConnector1">
            <a:avLst/>
          </a:prstGeom>
          <a:noFill/>
          <a:ln cap="flat" cmpd="sng" w="76200">
            <a:solidFill>
              <a:srgbClr val="6AA84F"/>
            </a:solidFill>
            <a:prstDash val="solid"/>
            <a:round/>
            <a:headEnd len="lg" w="lg" type="none"/>
            <a:tailEnd len="lg" w="lg" type="none"/>
          </a:ln>
        </p:spPr>
      </p:cxnSp>
      <p:cxnSp>
        <p:nvCxnSpPr>
          <p:cNvPr id="294" name="Shape 294"/>
          <p:cNvCxnSpPr/>
          <p:nvPr/>
        </p:nvCxnSpPr>
        <p:spPr>
          <a:xfrm>
            <a:off x="2386725" y="1272100"/>
            <a:ext cx="17399" cy="2098799"/>
          </a:xfrm>
          <a:prstGeom prst="straightConnector1">
            <a:avLst/>
          </a:prstGeom>
          <a:noFill/>
          <a:ln cap="flat" cmpd="sng" w="76200">
            <a:solidFill>
              <a:srgbClr val="6AA84F"/>
            </a:solidFill>
            <a:prstDash val="solid"/>
            <a:round/>
            <a:headEnd len="lg" w="lg" type="none"/>
            <a:tailEnd len="lg" w="lg" type="none"/>
          </a:ln>
        </p:spPr>
      </p:cxnSp>
      <p:cxnSp>
        <p:nvCxnSpPr>
          <p:cNvPr id="295" name="Shape 295"/>
          <p:cNvCxnSpPr>
            <a:stCxn id="283" idx="3"/>
            <a:endCxn id="288" idx="7"/>
          </p:cNvCxnSpPr>
          <p:nvPr/>
        </p:nvCxnSpPr>
        <p:spPr>
          <a:xfrm flipH="1">
            <a:off x="5341443" y="2041388"/>
            <a:ext cx="523500" cy="505800"/>
          </a:xfrm>
          <a:prstGeom prst="straightConnector1">
            <a:avLst/>
          </a:prstGeom>
          <a:noFill/>
          <a:ln cap="flat" cmpd="sng" w="19050">
            <a:solidFill>
              <a:srgbClr val="38761D"/>
            </a:solidFill>
            <a:prstDash val="solid"/>
            <a:round/>
            <a:headEnd len="lg" w="lg" type="none"/>
            <a:tailEnd len="lg" w="lg" type="triangle"/>
          </a:ln>
        </p:spPr>
      </p:cxnSp>
      <p:sp>
        <p:nvSpPr>
          <p:cNvPr id="296" name="Shape 296"/>
          <p:cNvSpPr txBox="1"/>
          <p:nvPr/>
        </p:nvSpPr>
        <p:spPr>
          <a:xfrm>
            <a:off x="4280275" y="3645275"/>
            <a:ext cx="5016000" cy="585299"/>
          </a:xfrm>
          <a:prstGeom prst="rect">
            <a:avLst/>
          </a:prstGeom>
          <a:noFill/>
          <a:ln>
            <a:noFill/>
          </a:ln>
        </p:spPr>
        <p:txBody>
          <a:bodyPr anchorCtr="0" anchor="t" bIns="91425" lIns="91425" rIns="91425" tIns="91425">
            <a:noAutofit/>
          </a:bodyPr>
          <a:lstStyle/>
          <a:p>
            <a:pPr lvl="0" rtl="0">
              <a:spcBef>
                <a:spcPts val="0"/>
              </a:spcBef>
              <a:buNone/>
            </a:pPr>
            <a:r>
              <a:rPr lang="en"/>
              <a:t>sad haxxors :(</a:t>
            </a:r>
          </a:p>
        </p:txBody>
      </p:sp>
      <p:cxnSp>
        <p:nvCxnSpPr>
          <p:cNvPr id="297" name="Shape 297"/>
          <p:cNvCxnSpPr>
            <a:stCxn id="296" idx="1"/>
          </p:cNvCxnSpPr>
          <p:nvPr/>
        </p:nvCxnSpPr>
        <p:spPr>
          <a:xfrm flipH="1">
            <a:off x="3666175" y="3937924"/>
            <a:ext cx="614100" cy="151500"/>
          </a:xfrm>
          <a:prstGeom prst="straightConnector1">
            <a:avLst/>
          </a:prstGeom>
          <a:noFill/>
          <a:ln cap="flat" cmpd="sng" w="19050">
            <a:solidFill>
              <a:srgbClr val="999999"/>
            </a:solidFill>
            <a:prstDash val="dot"/>
            <a:round/>
            <a:headEnd len="lg" w="lg" type="none"/>
            <a:tailEnd len="lg" w="lg" type="triangle"/>
          </a:ln>
        </p:spPr>
      </p:cxnSp>
      <p:cxnSp>
        <p:nvCxnSpPr>
          <p:cNvPr id="298" name="Shape 298"/>
          <p:cNvCxnSpPr/>
          <p:nvPr/>
        </p:nvCxnSpPr>
        <p:spPr>
          <a:xfrm>
            <a:off x="5582200" y="3864350"/>
            <a:ext cx="1323599" cy="287399"/>
          </a:xfrm>
          <a:prstGeom prst="straightConnector1">
            <a:avLst/>
          </a:prstGeom>
          <a:noFill/>
          <a:ln cap="flat" cmpd="sng" w="19050">
            <a:solidFill>
              <a:srgbClr val="999999"/>
            </a:solidFill>
            <a:prstDash val="dot"/>
            <a:round/>
            <a:headEnd len="lg" w="lg" type="none"/>
            <a:tailEnd len="lg" w="lg" type="triangle"/>
          </a:ln>
        </p:spPr>
      </p:cxnSp>
      <p:sp>
        <p:nvSpPr>
          <p:cNvPr id="299" name="Shape 299"/>
          <p:cNvSpPr txBox="1"/>
          <p:nvPr/>
        </p:nvSpPr>
        <p:spPr>
          <a:xfrm>
            <a:off x="2438400" y="1607600"/>
            <a:ext cx="3144900" cy="389999"/>
          </a:xfrm>
          <a:prstGeom prst="rect">
            <a:avLst/>
          </a:prstGeom>
          <a:noFill/>
          <a:ln>
            <a:noFill/>
          </a:ln>
        </p:spPr>
        <p:txBody>
          <a:bodyPr anchorCtr="0" anchor="t" bIns="91425" lIns="91425" rIns="91425" tIns="91425">
            <a:noAutofit/>
          </a:bodyPr>
          <a:lstStyle/>
          <a:p>
            <a:pPr lvl="0" rtl="0">
              <a:spcBef>
                <a:spcPts val="0"/>
              </a:spcBef>
              <a:buNone/>
            </a:pPr>
            <a:r>
              <a:rPr lang="en" sz="1200"/>
              <a:t>Tor: confidential, authenticated, obfuscated</a:t>
            </a:r>
          </a:p>
        </p:txBody>
      </p:sp>
      <p:pic>
        <p:nvPicPr>
          <p:cNvPr id="300" name="Shape 300"/>
          <p:cNvPicPr preferRelativeResize="0"/>
          <p:nvPr/>
        </p:nvPicPr>
        <p:blipFill>
          <a:blip r:embed="rId3">
            <a:alphaModFix/>
          </a:blip>
          <a:stretch>
            <a:fillRect/>
          </a:stretch>
        </p:blipFill>
        <p:spPr>
          <a:xfrm>
            <a:off x="1285400" y="1728450"/>
            <a:ext cx="618300" cy="618300"/>
          </a:xfrm>
          <a:prstGeom prst="rect">
            <a:avLst/>
          </a:prstGeom>
          <a:noFill/>
          <a:ln>
            <a:noFill/>
          </a:ln>
        </p:spPr>
      </p:pic>
      <p:pic>
        <p:nvPicPr>
          <p:cNvPr id="301" name="Shape 301"/>
          <p:cNvPicPr preferRelativeResize="0"/>
          <p:nvPr/>
        </p:nvPicPr>
        <p:blipFill>
          <a:blip r:embed="rId4">
            <a:alphaModFix/>
          </a:blip>
          <a:stretch>
            <a:fillRect/>
          </a:stretch>
        </p:blipFill>
        <p:spPr>
          <a:xfrm>
            <a:off x="2229300" y="2957871"/>
            <a:ext cx="372300" cy="547853"/>
          </a:xfrm>
          <a:prstGeom prst="rect">
            <a:avLst/>
          </a:prstGeom>
          <a:noFill/>
          <a:ln>
            <a:noFill/>
          </a:ln>
        </p:spPr>
      </p:pic>
      <p:pic>
        <p:nvPicPr>
          <p:cNvPr id="302" name="Shape 302"/>
          <p:cNvPicPr preferRelativeResize="0"/>
          <p:nvPr/>
        </p:nvPicPr>
        <p:blipFill>
          <a:blip r:embed="rId4">
            <a:alphaModFix/>
          </a:blip>
          <a:stretch>
            <a:fillRect/>
          </a:stretch>
        </p:blipFill>
        <p:spPr>
          <a:xfrm>
            <a:off x="5321050" y="2822309"/>
            <a:ext cx="372300" cy="547853"/>
          </a:xfrm>
          <a:prstGeom prst="rect">
            <a:avLst/>
          </a:prstGeom>
          <a:noFill/>
          <a:ln>
            <a:noFill/>
          </a:ln>
        </p:spPr>
      </p:pic>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6" name="Shape 306"/>
        <p:cNvGrpSpPr/>
        <p:nvPr/>
      </p:nvGrpSpPr>
      <p:grpSpPr>
        <a:xfrm>
          <a:off x="0" y="0"/>
          <a:ext cx="0" cy="0"/>
          <a:chOff x="0" y="0"/>
          <a:chExt cx="0" cy="0"/>
        </a:xfrm>
      </p:grpSpPr>
      <p:sp>
        <p:nvSpPr>
          <p:cNvPr id="307" name="Shape 307"/>
          <p:cNvSpPr txBox="1"/>
          <p:nvPr>
            <p:ph idx="1" type="body"/>
          </p:nvPr>
        </p:nvSpPr>
        <p:spPr>
          <a:xfrm>
            <a:off x="311700" y="4230575"/>
            <a:ext cx="8597100" cy="605100"/>
          </a:xfrm>
          <a:prstGeom prst="rect">
            <a:avLst/>
          </a:prstGeom>
        </p:spPr>
        <p:txBody>
          <a:bodyPr anchorCtr="0" anchor="ctr" bIns="91425" lIns="91425" rIns="91425" tIns="91425">
            <a:noAutofit/>
          </a:bodyPr>
          <a:lstStyle/>
          <a:p>
            <a:pPr lvl="0">
              <a:spcBef>
                <a:spcPts val="0"/>
              </a:spcBef>
              <a:buNone/>
            </a:pPr>
            <a:r>
              <a:rPr lang="en"/>
              <a:t>Onion (or “Hidden”) Services can even hide the fact they exist at all, if you don’t know the necessary cookie. With Onion Authentication, you can’t crawl or probe.</a:t>
            </a:r>
          </a:p>
        </p:txBody>
      </p:sp>
      <p:sp>
        <p:nvSpPr>
          <p:cNvPr id="308" name="Shape 308"/>
          <p:cNvSpPr/>
          <p:nvPr/>
        </p:nvSpPr>
        <p:spPr>
          <a:xfrm>
            <a:off x="731525" y="675775"/>
            <a:ext cx="1071300" cy="10142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20000"/>
              </a:lnSpc>
              <a:spcBef>
                <a:spcPts val="0"/>
              </a:spcBef>
              <a:buClr>
                <a:schemeClr val="dk1"/>
              </a:buClr>
              <a:buSzPct val="122222"/>
              <a:buFont typeface="Arial"/>
              <a:buNone/>
            </a:pPr>
            <a:r>
              <a:rPr lang="en" sz="900">
                <a:solidFill>
                  <a:schemeClr val="dk1"/>
                </a:solidFill>
              </a:rPr>
              <a:t>Tor</a:t>
            </a:r>
          </a:p>
          <a:p>
            <a:pPr lvl="0" rtl="0" algn="ctr">
              <a:lnSpc>
                <a:spcPct val="120000"/>
              </a:lnSpc>
              <a:spcBef>
                <a:spcPts val="0"/>
              </a:spcBef>
              <a:buClr>
                <a:schemeClr val="dk1"/>
              </a:buClr>
              <a:buSzPct val="122222"/>
              <a:buFont typeface="Arial"/>
              <a:buNone/>
            </a:pPr>
            <a:r>
              <a:rPr lang="en" sz="900">
                <a:solidFill>
                  <a:schemeClr val="dk1"/>
                </a:solidFill>
              </a:rPr>
              <a:t>Client WITHOUT</a:t>
            </a:r>
          </a:p>
          <a:p>
            <a:pPr lvl="0" rtl="0" algn="ctr">
              <a:lnSpc>
                <a:spcPct val="120000"/>
              </a:lnSpc>
              <a:spcBef>
                <a:spcPts val="0"/>
              </a:spcBef>
              <a:buClr>
                <a:schemeClr val="dk1"/>
              </a:buClr>
              <a:buSzPct val="122222"/>
              <a:buFont typeface="Arial"/>
              <a:buNone/>
            </a:pPr>
            <a:r>
              <a:rPr lang="en" sz="900">
                <a:solidFill>
                  <a:schemeClr val="dk1"/>
                </a:solidFill>
              </a:rPr>
              <a:t>Auth Cookie</a:t>
            </a:r>
          </a:p>
          <a:p>
            <a:pPr lvl="0" rtl="0">
              <a:lnSpc>
                <a:spcPct val="115000"/>
              </a:lnSpc>
              <a:spcBef>
                <a:spcPts val="0"/>
              </a:spcBef>
              <a:buClr>
                <a:schemeClr val="dk1"/>
              </a:buClr>
              <a:buFont typeface="Arial"/>
              <a:buNone/>
            </a:pPr>
            <a:r>
              <a:t/>
            </a:r>
            <a:endParaRPr sz="900">
              <a:solidFill>
                <a:schemeClr val="dk1"/>
              </a:solidFill>
            </a:endParaRPr>
          </a:p>
        </p:txBody>
      </p:sp>
      <p:sp>
        <p:nvSpPr>
          <p:cNvPr id="309" name="Shape 309"/>
          <p:cNvSpPr/>
          <p:nvPr/>
        </p:nvSpPr>
        <p:spPr>
          <a:xfrm>
            <a:off x="6948300" y="876025"/>
            <a:ext cx="927599" cy="814200"/>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nSpc>
                <a:spcPct val="115000"/>
              </a:lnSpc>
              <a:spcBef>
                <a:spcPts val="0"/>
              </a:spcBef>
              <a:buNone/>
            </a:pPr>
            <a:r>
              <a:rPr lang="en" sz="1000">
                <a:solidFill>
                  <a:schemeClr val="dk1"/>
                </a:solidFill>
              </a:rPr>
              <a:t>Onion</a:t>
            </a:r>
          </a:p>
          <a:p>
            <a:pPr lvl="0" rtl="0">
              <a:lnSpc>
                <a:spcPct val="115000"/>
              </a:lnSpc>
              <a:spcBef>
                <a:spcPts val="0"/>
              </a:spcBef>
              <a:buNone/>
            </a:pPr>
            <a:r>
              <a:rPr lang="en" sz="1000">
                <a:solidFill>
                  <a:schemeClr val="dk1"/>
                </a:solidFill>
              </a:rPr>
              <a:t>Service w/ Auth Cookie</a:t>
            </a:r>
          </a:p>
        </p:txBody>
      </p:sp>
      <p:sp>
        <p:nvSpPr>
          <p:cNvPr id="310" name="Shape 310"/>
          <p:cNvSpPr/>
          <p:nvPr/>
        </p:nvSpPr>
        <p:spPr>
          <a:xfrm>
            <a:off x="3136762" y="1202875"/>
            <a:ext cx="2606040" cy="1840211"/>
          </a:xfrm>
          <a:prstGeom prst="cloud">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sz="1100">
              <a:solidFill>
                <a:schemeClr val="dk1"/>
              </a:solidFill>
            </a:endParaRPr>
          </a:p>
          <a:p>
            <a:pPr lvl="0" rtl="0">
              <a:spcBef>
                <a:spcPts val="0"/>
              </a:spcBef>
              <a:buNone/>
            </a:pPr>
            <a:r>
              <a:t/>
            </a:r>
            <a:endParaRPr sz="1100">
              <a:solidFill>
                <a:schemeClr val="dk1"/>
              </a:solidFill>
            </a:endParaRPr>
          </a:p>
          <a:p>
            <a:pPr lvl="0" rtl="0">
              <a:spcBef>
                <a:spcPts val="0"/>
              </a:spcBef>
              <a:buNone/>
            </a:pPr>
            <a:r>
              <a:t/>
            </a:r>
            <a:endParaRPr sz="1100">
              <a:solidFill>
                <a:schemeClr val="dk1"/>
              </a:solidFill>
            </a:endParaRPr>
          </a:p>
          <a:p>
            <a:pPr lvl="0" rtl="0">
              <a:spcBef>
                <a:spcPts val="0"/>
              </a:spcBef>
              <a:buNone/>
            </a:pPr>
            <a:r>
              <a:t/>
            </a:r>
            <a:endParaRPr sz="1100">
              <a:solidFill>
                <a:schemeClr val="dk1"/>
              </a:solidFill>
            </a:endParaRPr>
          </a:p>
          <a:p>
            <a:pPr lvl="0" rtl="0">
              <a:spcBef>
                <a:spcPts val="0"/>
              </a:spcBef>
              <a:buNone/>
            </a:pPr>
            <a:r>
              <a:t/>
            </a:r>
            <a:endParaRPr sz="1100">
              <a:solidFill>
                <a:schemeClr val="dk1"/>
              </a:solidFill>
            </a:endParaRPr>
          </a:p>
          <a:p>
            <a:pPr lvl="0" rtl="0">
              <a:spcBef>
                <a:spcPts val="0"/>
              </a:spcBef>
              <a:buNone/>
            </a:pPr>
            <a:br>
              <a:rPr lang="en" sz="1100">
                <a:solidFill>
                  <a:schemeClr val="dk1"/>
                </a:solidFill>
              </a:rPr>
            </a:br>
          </a:p>
          <a:p>
            <a:pPr lvl="0" rtl="0">
              <a:spcBef>
                <a:spcPts val="0"/>
              </a:spcBef>
              <a:buNone/>
            </a:pPr>
            <a:r>
              <a:t/>
            </a:r>
            <a:endParaRPr/>
          </a:p>
        </p:txBody>
      </p:sp>
      <p:sp>
        <p:nvSpPr>
          <p:cNvPr id="311" name="Shape 311"/>
          <p:cNvSpPr/>
          <p:nvPr/>
        </p:nvSpPr>
        <p:spPr>
          <a:xfrm>
            <a:off x="2984875" y="16359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312" name="Shape 312"/>
          <p:cNvSpPr/>
          <p:nvPr/>
        </p:nvSpPr>
        <p:spPr>
          <a:xfrm>
            <a:off x="3823075" y="14073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313" name="Shape 313"/>
          <p:cNvSpPr/>
          <p:nvPr/>
        </p:nvSpPr>
        <p:spPr>
          <a:xfrm>
            <a:off x="4447412" y="508125"/>
            <a:ext cx="618300" cy="498599"/>
          </a:xfrm>
          <a:prstGeom prst="ellipse">
            <a:avLst/>
          </a:prstGeom>
          <a:solidFill>
            <a:srgbClr val="B7B7B7"/>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a:t>
            </a:r>
          </a:p>
        </p:txBody>
      </p:sp>
      <p:sp>
        <p:nvSpPr>
          <p:cNvPr id="314" name="Shape 314"/>
          <p:cNvSpPr/>
          <p:nvPr/>
        </p:nvSpPr>
        <p:spPr>
          <a:xfrm>
            <a:off x="5194675" y="17883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cxnSp>
        <p:nvCxnSpPr>
          <p:cNvPr id="315" name="Shape 315"/>
          <p:cNvCxnSpPr>
            <a:stCxn id="316" idx="6"/>
            <a:endCxn id="317" idx="3"/>
          </p:cNvCxnSpPr>
          <p:nvPr/>
        </p:nvCxnSpPr>
        <p:spPr>
          <a:xfrm flipH="1" rot="10800000">
            <a:off x="1868150" y="3051999"/>
            <a:ext cx="1207200" cy="282000"/>
          </a:xfrm>
          <a:prstGeom prst="straightConnector1">
            <a:avLst/>
          </a:prstGeom>
          <a:noFill/>
          <a:ln cap="flat" cmpd="sng" w="19050">
            <a:solidFill>
              <a:srgbClr val="38761D"/>
            </a:solidFill>
            <a:prstDash val="solid"/>
            <a:round/>
            <a:headEnd len="lg" w="lg" type="none"/>
            <a:tailEnd len="lg" w="lg" type="triangle"/>
          </a:ln>
        </p:spPr>
      </p:cxnSp>
      <p:cxnSp>
        <p:nvCxnSpPr>
          <p:cNvPr id="318" name="Shape 318"/>
          <p:cNvCxnSpPr>
            <a:stCxn id="311" idx="6"/>
            <a:endCxn id="312" idx="2"/>
          </p:cNvCxnSpPr>
          <p:nvPr/>
        </p:nvCxnSpPr>
        <p:spPr>
          <a:xfrm flipH="1" rot="10800000">
            <a:off x="3603175" y="1656599"/>
            <a:ext cx="219900" cy="228600"/>
          </a:xfrm>
          <a:prstGeom prst="straightConnector1">
            <a:avLst/>
          </a:prstGeom>
          <a:noFill/>
          <a:ln cap="flat" cmpd="sng" w="19050">
            <a:solidFill>
              <a:srgbClr val="38761D"/>
            </a:solidFill>
            <a:prstDash val="solid"/>
            <a:round/>
            <a:headEnd len="lg" w="lg" type="none"/>
            <a:tailEnd len="lg" w="lg" type="triangle"/>
          </a:ln>
        </p:spPr>
      </p:cxnSp>
      <p:cxnSp>
        <p:nvCxnSpPr>
          <p:cNvPr id="319" name="Shape 319"/>
          <p:cNvCxnSpPr>
            <a:stCxn id="312" idx="7"/>
            <a:endCxn id="313" idx="3"/>
          </p:cNvCxnSpPr>
          <p:nvPr/>
        </p:nvCxnSpPr>
        <p:spPr>
          <a:xfrm flipH="1" rot="10800000">
            <a:off x="4350827" y="933718"/>
            <a:ext cx="187200" cy="546600"/>
          </a:xfrm>
          <a:prstGeom prst="straightConnector1">
            <a:avLst/>
          </a:prstGeom>
          <a:noFill/>
          <a:ln cap="flat" cmpd="sng" w="19050">
            <a:solidFill>
              <a:srgbClr val="38761D"/>
            </a:solidFill>
            <a:prstDash val="solid"/>
            <a:round/>
            <a:headEnd len="lg" w="lg" type="none"/>
            <a:tailEnd len="lg" w="lg" type="triangle"/>
          </a:ln>
        </p:spPr>
      </p:cxnSp>
      <p:cxnSp>
        <p:nvCxnSpPr>
          <p:cNvPr id="320" name="Shape 320"/>
          <p:cNvCxnSpPr>
            <a:stCxn id="321" idx="6"/>
            <a:endCxn id="314" idx="2"/>
          </p:cNvCxnSpPr>
          <p:nvPr/>
        </p:nvCxnSpPr>
        <p:spPr>
          <a:xfrm flipH="1" rot="10800000">
            <a:off x="4822375" y="2037599"/>
            <a:ext cx="372300" cy="152400"/>
          </a:xfrm>
          <a:prstGeom prst="straightConnector1">
            <a:avLst/>
          </a:prstGeom>
          <a:noFill/>
          <a:ln cap="flat" cmpd="sng" w="19050">
            <a:solidFill>
              <a:srgbClr val="38761D"/>
            </a:solidFill>
            <a:prstDash val="solid"/>
            <a:round/>
            <a:headEnd len="lg" w="lg" type="none"/>
            <a:tailEnd len="lg" w="lg" type="triangle"/>
          </a:ln>
        </p:spPr>
      </p:cxnSp>
      <p:cxnSp>
        <p:nvCxnSpPr>
          <p:cNvPr id="322" name="Shape 322"/>
          <p:cNvCxnSpPr>
            <a:endCxn id="314" idx="7"/>
          </p:cNvCxnSpPr>
          <p:nvPr/>
        </p:nvCxnSpPr>
        <p:spPr>
          <a:xfrm flipH="1">
            <a:off x="5722427" y="1307218"/>
            <a:ext cx="1264500" cy="554099"/>
          </a:xfrm>
          <a:prstGeom prst="straightConnector1">
            <a:avLst/>
          </a:prstGeom>
          <a:noFill/>
          <a:ln cap="flat" cmpd="sng" w="19050">
            <a:solidFill>
              <a:srgbClr val="38761D"/>
            </a:solidFill>
            <a:prstDash val="solid"/>
            <a:round/>
            <a:headEnd len="lg" w="lg" type="none"/>
            <a:tailEnd len="lg" w="lg" type="triangle"/>
          </a:ln>
        </p:spPr>
      </p:cxnSp>
      <p:sp>
        <p:nvSpPr>
          <p:cNvPr id="316" name="Shape 316"/>
          <p:cNvSpPr/>
          <p:nvPr/>
        </p:nvSpPr>
        <p:spPr>
          <a:xfrm>
            <a:off x="796850" y="2883400"/>
            <a:ext cx="1071300" cy="9011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20000"/>
              </a:lnSpc>
              <a:spcBef>
                <a:spcPts val="0"/>
              </a:spcBef>
              <a:buClr>
                <a:schemeClr val="dk1"/>
              </a:buClr>
              <a:buSzPct val="122222"/>
              <a:buFont typeface="Arial"/>
              <a:buNone/>
            </a:pPr>
            <a:r>
              <a:rPr lang="en" sz="900">
                <a:solidFill>
                  <a:schemeClr val="dk1"/>
                </a:solidFill>
              </a:rPr>
              <a:t>Tor</a:t>
            </a:r>
          </a:p>
          <a:p>
            <a:pPr lvl="0" rtl="0" algn="ctr">
              <a:lnSpc>
                <a:spcPct val="120000"/>
              </a:lnSpc>
              <a:spcBef>
                <a:spcPts val="0"/>
              </a:spcBef>
              <a:buClr>
                <a:schemeClr val="dk1"/>
              </a:buClr>
              <a:buSzPct val="122222"/>
              <a:buFont typeface="Arial"/>
              <a:buNone/>
            </a:pPr>
            <a:r>
              <a:rPr lang="en" sz="900">
                <a:solidFill>
                  <a:schemeClr val="dk1"/>
                </a:solidFill>
              </a:rPr>
              <a:t>Client WITH Auth Cookie</a:t>
            </a:r>
          </a:p>
          <a:p>
            <a:pPr lvl="0" rtl="0">
              <a:lnSpc>
                <a:spcPct val="115000"/>
              </a:lnSpc>
              <a:spcBef>
                <a:spcPts val="0"/>
              </a:spcBef>
              <a:buClr>
                <a:schemeClr val="dk1"/>
              </a:buClr>
              <a:buFont typeface="Arial"/>
              <a:buNone/>
            </a:pPr>
            <a:r>
              <a:t/>
            </a:r>
            <a:endParaRPr sz="900">
              <a:solidFill>
                <a:schemeClr val="dk1"/>
              </a:solidFill>
            </a:endParaRPr>
          </a:p>
        </p:txBody>
      </p:sp>
      <p:cxnSp>
        <p:nvCxnSpPr>
          <p:cNvPr id="323" name="Shape 323"/>
          <p:cNvCxnSpPr>
            <a:stCxn id="308" idx="5"/>
            <a:endCxn id="311" idx="1"/>
          </p:cNvCxnSpPr>
          <p:nvPr/>
        </p:nvCxnSpPr>
        <p:spPr>
          <a:xfrm>
            <a:off x="1645936" y="1541534"/>
            <a:ext cx="1429500" cy="167400"/>
          </a:xfrm>
          <a:prstGeom prst="straightConnector1">
            <a:avLst/>
          </a:prstGeom>
          <a:noFill/>
          <a:ln cap="flat" cmpd="sng" w="19050">
            <a:solidFill>
              <a:srgbClr val="38761D"/>
            </a:solidFill>
            <a:prstDash val="solid"/>
            <a:round/>
            <a:headEnd len="lg" w="lg" type="none"/>
            <a:tailEnd len="lg" w="lg" type="triangle"/>
          </a:ln>
        </p:spPr>
      </p:cxnSp>
      <p:sp>
        <p:nvSpPr>
          <p:cNvPr id="317" name="Shape 317"/>
          <p:cNvSpPr/>
          <p:nvPr/>
        </p:nvSpPr>
        <p:spPr>
          <a:xfrm>
            <a:off x="2984875" y="26265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sp>
        <p:nvSpPr>
          <p:cNvPr id="321" name="Shape 321"/>
          <p:cNvSpPr/>
          <p:nvPr/>
        </p:nvSpPr>
        <p:spPr>
          <a:xfrm>
            <a:off x="4204075" y="1940700"/>
            <a:ext cx="618300" cy="498599"/>
          </a:xfrm>
          <a:prstGeom prst="ellipse">
            <a:avLst/>
          </a:prstGeom>
          <a:solidFill>
            <a:srgbClr val="93C47D"/>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lnSpc>
                <a:spcPct val="115000"/>
              </a:lnSpc>
              <a:spcBef>
                <a:spcPts val="0"/>
              </a:spcBef>
              <a:buNone/>
            </a:pPr>
            <a:r>
              <a:rPr lang="en" sz="1000">
                <a:solidFill>
                  <a:schemeClr val="dk1"/>
                </a:solidFill>
              </a:rPr>
              <a:t>Tor</a:t>
            </a:r>
          </a:p>
        </p:txBody>
      </p:sp>
      <p:cxnSp>
        <p:nvCxnSpPr>
          <p:cNvPr id="324" name="Shape 324"/>
          <p:cNvCxnSpPr>
            <a:endCxn id="321" idx="2"/>
          </p:cNvCxnSpPr>
          <p:nvPr/>
        </p:nvCxnSpPr>
        <p:spPr>
          <a:xfrm flipH="1" rot="10800000">
            <a:off x="3526974" y="2189999"/>
            <a:ext cx="677100" cy="533400"/>
          </a:xfrm>
          <a:prstGeom prst="straightConnector1">
            <a:avLst/>
          </a:prstGeom>
          <a:noFill/>
          <a:ln cap="flat" cmpd="sng" w="19050">
            <a:solidFill>
              <a:srgbClr val="38761D"/>
            </a:solidFill>
            <a:prstDash val="solid"/>
            <a:round/>
            <a:headEnd len="lg" w="lg" type="none"/>
            <a:tailEnd len="lg" w="lg" type="triangle"/>
          </a:ln>
        </p:spPr>
      </p:cxnSp>
      <p:sp>
        <p:nvSpPr>
          <p:cNvPr id="325" name="Shape 325"/>
          <p:cNvSpPr txBox="1"/>
          <p:nvPr/>
        </p:nvSpPr>
        <p:spPr>
          <a:xfrm>
            <a:off x="4212775" y="192825"/>
            <a:ext cx="1167299" cy="585299"/>
          </a:xfrm>
          <a:prstGeom prst="rect">
            <a:avLst/>
          </a:prstGeom>
          <a:noFill/>
          <a:ln>
            <a:noFill/>
          </a:ln>
        </p:spPr>
        <p:txBody>
          <a:bodyPr anchorCtr="0" anchor="t" bIns="91425" lIns="91425" rIns="91425" tIns="91425">
            <a:noAutofit/>
          </a:bodyPr>
          <a:lstStyle/>
          <a:p>
            <a:pPr lvl="0">
              <a:spcBef>
                <a:spcPts val="0"/>
              </a:spcBef>
              <a:buNone/>
            </a:pPr>
            <a:r>
              <a:rPr lang="en"/>
              <a:t>Unroutable!</a:t>
            </a:r>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9" name="Shape 329"/>
        <p:cNvGrpSpPr/>
        <p:nvPr/>
      </p:nvGrpSpPr>
      <p:grpSpPr>
        <a:xfrm>
          <a:off x="0" y="0"/>
          <a:ext cx="0" cy="0"/>
          <a:chOff x="0" y="0"/>
          <a:chExt cx="0" cy="0"/>
        </a:xfrm>
      </p:grpSpPr>
      <p:sp>
        <p:nvSpPr>
          <p:cNvPr id="330" name="Shape 330"/>
          <p:cNvSpPr txBox="1"/>
          <p:nvPr>
            <p:ph type="title"/>
          </p:nvPr>
        </p:nvSpPr>
        <p:spPr>
          <a:xfrm>
            <a:off x="311700" y="1894975"/>
            <a:ext cx="8520599" cy="1254000"/>
          </a:xfrm>
          <a:prstGeom prst="rect">
            <a:avLst/>
          </a:prstGeom>
        </p:spPr>
        <p:txBody>
          <a:bodyPr anchorCtr="0" anchor="ctr" bIns="91425" lIns="91425" rIns="91425" tIns="91425">
            <a:noAutofit/>
          </a:bodyPr>
          <a:lstStyle/>
          <a:p>
            <a:pPr lvl="0" rtl="0">
              <a:spcBef>
                <a:spcPts val="0"/>
              </a:spcBef>
              <a:buNone/>
            </a:pPr>
            <a:r>
              <a:rPr lang="en"/>
              <a:t>What if we built an Onion-secure home webcam or baby monitor device?</a:t>
            </a:r>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4" name="Shape 334"/>
        <p:cNvGrpSpPr/>
        <p:nvPr/>
      </p:nvGrpSpPr>
      <p:grpSpPr>
        <a:xfrm>
          <a:off x="0" y="0"/>
          <a:ext cx="0" cy="0"/>
          <a:chOff x="0" y="0"/>
          <a:chExt cx="0" cy="0"/>
        </a:xfrm>
      </p:grpSpPr>
      <p:pic>
        <p:nvPicPr>
          <p:cNvPr id="335" name="Shape 335"/>
          <p:cNvPicPr preferRelativeResize="0"/>
          <p:nvPr/>
        </p:nvPicPr>
        <p:blipFill>
          <a:blip r:embed="rId3">
            <a:alphaModFix/>
          </a:blip>
          <a:stretch>
            <a:fillRect/>
          </a:stretch>
        </p:blipFill>
        <p:spPr>
          <a:xfrm>
            <a:off x="921299" y="594350"/>
            <a:ext cx="3759650" cy="3104399"/>
          </a:xfrm>
          <a:prstGeom prst="rect">
            <a:avLst/>
          </a:prstGeom>
          <a:noFill/>
          <a:ln>
            <a:noFill/>
          </a:ln>
        </p:spPr>
      </p:pic>
      <p:pic>
        <p:nvPicPr>
          <p:cNvPr id="336" name="Shape 336"/>
          <p:cNvPicPr preferRelativeResize="0"/>
          <p:nvPr/>
        </p:nvPicPr>
        <p:blipFill>
          <a:blip r:embed="rId4">
            <a:alphaModFix/>
          </a:blip>
          <a:stretch>
            <a:fillRect/>
          </a:stretch>
        </p:blipFill>
        <p:spPr>
          <a:xfrm>
            <a:off x="5976875" y="326900"/>
            <a:ext cx="1895727" cy="3371850"/>
          </a:xfrm>
          <a:prstGeom prst="rect">
            <a:avLst/>
          </a:prstGeom>
          <a:noFill/>
          <a:ln>
            <a:noFill/>
          </a:ln>
        </p:spPr>
      </p:pic>
      <p:sp>
        <p:nvSpPr>
          <p:cNvPr id="337" name="Shape 337"/>
          <p:cNvSpPr txBox="1"/>
          <p:nvPr/>
        </p:nvSpPr>
        <p:spPr>
          <a:xfrm>
            <a:off x="4987300" y="1907350"/>
            <a:ext cx="693599" cy="768000"/>
          </a:xfrm>
          <a:prstGeom prst="rect">
            <a:avLst/>
          </a:prstGeom>
          <a:noFill/>
          <a:ln>
            <a:noFill/>
          </a:ln>
        </p:spPr>
        <p:txBody>
          <a:bodyPr anchorCtr="0" anchor="t" bIns="91425" lIns="91425" rIns="91425" tIns="91425">
            <a:noAutofit/>
          </a:bodyPr>
          <a:lstStyle/>
          <a:p>
            <a:pPr lvl="0" rtl="0">
              <a:spcBef>
                <a:spcPts val="0"/>
              </a:spcBef>
              <a:buClr>
                <a:schemeClr val="dk1"/>
              </a:buClr>
              <a:buSzPct val="30555"/>
              <a:buFont typeface="Arial"/>
              <a:buNone/>
            </a:pPr>
            <a:r>
              <a:rPr b="1" lang="en" sz="3600">
                <a:solidFill>
                  <a:schemeClr val="dk1"/>
                </a:solidFill>
              </a:rPr>
              <a:t>+</a:t>
            </a:r>
          </a:p>
          <a:p>
            <a:pPr lvl="0">
              <a:spcBef>
                <a:spcPts val="0"/>
              </a:spcBef>
              <a:buNone/>
            </a:pPr>
            <a:r>
              <a:t/>
            </a:r>
            <a:endParaRPr b="1" sz="3600"/>
          </a:p>
        </p:txBody>
      </p:sp>
      <p:sp>
        <p:nvSpPr>
          <p:cNvPr id="338" name="Shape 338"/>
          <p:cNvSpPr txBox="1"/>
          <p:nvPr/>
        </p:nvSpPr>
        <p:spPr>
          <a:xfrm>
            <a:off x="1001475" y="3904500"/>
            <a:ext cx="6296399" cy="1238999"/>
          </a:xfrm>
          <a:prstGeom prst="rect">
            <a:avLst/>
          </a:prstGeom>
          <a:noFill/>
          <a:ln>
            <a:noFill/>
          </a:ln>
        </p:spPr>
        <p:txBody>
          <a:bodyPr anchorCtr="0" anchor="t" bIns="91425" lIns="91425" rIns="91425" tIns="91425">
            <a:noAutofit/>
          </a:bodyPr>
          <a:lstStyle/>
          <a:p>
            <a:pPr lvl="0" rtl="0">
              <a:spcBef>
                <a:spcPts val="0"/>
              </a:spcBef>
              <a:buNone/>
            </a:pPr>
            <a:r>
              <a:rPr b="1" lang="en" sz="3600">
                <a:solidFill>
                  <a:schemeClr val="dk1"/>
                </a:solidFill>
              </a:rPr>
              <a:t>= OnionCam for Android! </a:t>
            </a:r>
          </a:p>
          <a:p>
            <a:pPr lvl="0" rtl="0">
              <a:spcBef>
                <a:spcPts val="0"/>
              </a:spcBef>
              <a:buNone/>
            </a:pPr>
            <a:r>
              <a:t/>
            </a:r>
            <a:endParaRPr b="1" sz="3600"/>
          </a:p>
        </p:txBody>
      </p:sp>
      <p:sp>
        <p:nvSpPr>
          <p:cNvPr id="339" name="Shape 339"/>
          <p:cNvSpPr txBox="1"/>
          <p:nvPr/>
        </p:nvSpPr>
        <p:spPr>
          <a:xfrm>
            <a:off x="2360025" y="4544575"/>
            <a:ext cx="5016000" cy="585299"/>
          </a:xfrm>
          <a:prstGeom prst="rect">
            <a:avLst/>
          </a:prstGeom>
          <a:noFill/>
          <a:ln>
            <a:noFill/>
          </a:ln>
        </p:spPr>
        <p:txBody>
          <a:bodyPr anchorCtr="0" anchor="t" bIns="91425" lIns="91425" rIns="91425" tIns="91425">
            <a:noAutofit/>
          </a:bodyPr>
          <a:lstStyle/>
          <a:p>
            <a:pPr lvl="0">
              <a:spcBef>
                <a:spcPts val="0"/>
              </a:spcBef>
              <a:buNone/>
            </a:pPr>
            <a:r>
              <a:rPr lang="en"/>
              <a:t>(available now with just a few steps of setup!)</a:t>
            </a:r>
          </a:p>
        </p:txBody>
      </p:sp>
    </p:spTree>
  </p:cSld>
  <p:clrMapOvr>
    <a:masterClrMapping/>
  </p:clrMapOvr>
  <p:transition spd="slow">
    <p:cut/>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3" name="Shape 343"/>
        <p:cNvGrpSpPr/>
        <p:nvPr/>
      </p:nvGrpSpPr>
      <p:grpSpPr>
        <a:xfrm>
          <a:off x="0" y="0"/>
          <a:ext cx="0" cy="0"/>
          <a:chOff x="0" y="0"/>
          <a:chExt cx="0" cy="0"/>
        </a:xfrm>
      </p:grpSpPr>
      <p:sp>
        <p:nvSpPr>
          <p:cNvPr id="344" name="Shape 344"/>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OnionCam: Quick How To</a:t>
            </a:r>
          </a:p>
        </p:txBody>
      </p:sp>
      <p:sp>
        <p:nvSpPr>
          <p:cNvPr id="345" name="Shape 345"/>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AutoNum type="arabicParenR"/>
            </a:pPr>
            <a:r>
              <a:rPr lang="en"/>
              <a:t>Install Orbot</a:t>
            </a:r>
          </a:p>
          <a:p>
            <a:pPr indent="-228600" lvl="0" marL="457200" rtl="0">
              <a:spcBef>
                <a:spcPts val="0"/>
              </a:spcBef>
              <a:buAutoNum type="arabicParenR"/>
            </a:pPr>
            <a:r>
              <a:rPr lang="en"/>
              <a:t>Enable Orbot Settings-&gt;Hidden Service Hosting</a:t>
            </a:r>
          </a:p>
          <a:p>
            <a:pPr indent="-228600" lvl="0" marL="457200" rtl="0">
              <a:spcBef>
                <a:spcPts val="0"/>
              </a:spcBef>
              <a:buAutoNum type="arabicParenR"/>
            </a:pPr>
            <a:r>
              <a:rPr lang="en"/>
              <a:t>Enter “8080” into Orbot Settings-&gt;Hidden Service Ports</a:t>
            </a:r>
          </a:p>
          <a:p>
            <a:pPr indent="-228600" lvl="0" marL="457200" rtl="0">
              <a:spcBef>
                <a:spcPts val="0"/>
              </a:spcBef>
              <a:buAutoNum type="arabicParenR"/>
            </a:pPr>
            <a:r>
              <a:rPr lang="en"/>
              <a:t>Start/Restart Orbot</a:t>
            </a:r>
          </a:p>
          <a:p>
            <a:pPr indent="-228600" lvl="0" marL="457200" rtl="0">
              <a:spcBef>
                <a:spcPts val="0"/>
              </a:spcBef>
              <a:buAutoNum type="arabicParenR"/>
            </a:pPr>
            <a:r>
              <a:rPr lang="en"/>
              <a:t>Find your new Onion hostname in Orbot Settings-&gt;.Onion Hostname</a:t>
            </a:r>
          </a:p>
          <a:p>
            <a:pPr indent="-228600" lvl="0" marL="457200" rtl="0">
              <a:spcBef>
                <a:spcPts val="0"/>
              </a:spcBef>
              <a:buAutoNum type="arabicParenR"/>
            </a:pPr>
            <a:r>
              <a:rPr lang="en"/>
              <a:t>Install IP Webcam app (Free or Pro)</a:t>
            </a:r>
          </a:p>
          <a:p>
            <a:pPr indent="-228600" lvl="1" marL="914400" rtl="0">
              <a:spcBef>
                <a:spcPts val="0"/>
              </a:spcBef>
              <a:buAutoNum type="alphaLcParenR"/>
            </a:pPr>
            <a:r>
              <a:rPr lang="en"/>
              <a:t>Set a username/password for the IP Webcam server!</a:t>
            </a:r>
          </a:p>
          <a:p>
            <a:pPr indent="-228600" lvl="0" marL="457200" rtl="0">
              <a:spcBef>
                <a:spcPts val="0"/>
              </a:spcBef>
              <a:buAutoNum type="arabicParenR"/>
            </a:pPr>
            <a:r>
              <a:rPr lang="en"/>
              <a:t>Start IP WebCam</a:t>
            </a:r>
          </a:p>
          <a:p>
            <a:pPr indent="-228600" lvl="0" marL="457200" rtl="0">
              <a:spcBef>
                <a:spcPts val="0"/>
              </a:spcBef>
              <a:buAutoNum type="arabicParenR"/>
            </a:pPr>
            <a:r>
              <a:rPr lang="en"/>
              <a:t>Go to </a:t>
            </a:r>
            <a:r>
              <a:rPr lang="en" u="sng">
                <a:solidFill>
                  <a:schemeClr val="hlink"/>
                </a:solidFill>
                <a:hlinkClick r:id="rId3"/>
              </a:rPr>
              <a:t>http://yourdotonion:8080</a:t>
            </a:r>
            <a:r>
              <a:rPr lang="en"/>
              <a:t> in Tor Browser</a:t>
            </a:r>
          </a:p>
          <a:p>
            <a:pPr indent="-304800" lvl="1" marL="914400">
              <a:spcBef>
                <a:spcPts val="0"/>
              </a:spcBef>
              <a:buSzPct val="100000"/>
              <a:buAutoNum type="alphaLcParenR"/>
            </a:pPr>
            <a:r>
              <a:rPr lang="en" sz="1200"/>
              <a:t>Optional: enable VLC to work over Tor and open network stream: http://yourdotonion:8080/video</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 name="Shape 60"/>
        <p:cNvGrpSpPr/>
        <p:nvPr/>
      </p:nvGrpSpPr>
      <p:grpSpPr>
        <a:xfrm>
          <a:off x="0" y="0"/>
          <a:ext cx="0" cy="0"/>
          <a:chOff x="0" y="0"/>
          <a:chExt cx="0" cy="0"/>
        </a:xfrm>
      </p:grpSpPr>
      <p:sp>
        <p:nvSpPr>
          <p:cNvPr id="61" name="Shape 61"/>
          <p:cNvSpPr txBox="1"/>
          <p:nvPr>
            <p:ph type="title"/>
          </p:nvPr>
        </p:nvSpPr>
        <p:spPr>
          <a:xfrm>
            <a:off x="311700" y="919625"/>
            <a:ext cx="8520599" cy="2926199"/>
          </a:xfrm>
          <a:prstGeom prst="rect">
            <a:avLst/>
          </a:prstGeom>
        </p:spPr>
        <p:txBody>
          <a:bodyPr anchorCtr="0" anchor="ctr" bIns="91425" lIns="91425" rIns="91425" tIns="91425">
            <a:noAutofit/>
          </a:bodyPr>
          <a:lstStyle/>
          <a:p>
            <a:pPr lvl="0" rtl="0" algn="l">
              <a:spcBef>
                <a:spcPts val="0"/>
              </a:spcBef>
              <a:buNone/>
            </a:pPr>
            <a:r>
              <a:rPr i="1" lang="en" sz="1400"/>
              <a:t>“Networked sensors and the Internet of Things are projected to grow substantially, and this has the potential to drastically change surveillance. The still images, video, and audio captured by these devices may enable real-time intercept and recording with after-the-fact access. Thus an inability to monitor an encrypted channel could be mitigated by the ability to monitor from afar a person through a different channel.“</a:t>
            </a:r>
          </a:p>
          <a:p>
            <a:pPr lvl="0" rtl="0" algn="l">
              <a:spcBef>
                <a:spcPts val="0"/>
              </a:spcBef>
              <a:buNone/>
            </a:pPr>
            <a:r>
              <a:t/>
            </a:r>
            <a:endParaRPr i="1" sz="1400"/>
          </a:p>
          <a:p>
            <a:pPr lvl="0" rtl="0" algn="l">
              <a:spcBef>
                <a:spcPts val="0"/>
              </a:spcBef>
              <a:buNone/>
            </a:pPr>
            <a:r>
              <a:t/>
            </a:r>
            <a:endParaRPr i="1" sz="1400"/>
          </a:p>
          <a:p>
            <a:pPr lvl="0" rtl="0" algn="l">
              <a:spcBef>
                <a:spcPts val="0"/>
              </a:spcBef>
              <a:buNone/>
            </a:pPr>
            <a:r>
              <a:t/>
            </a:r>
            <a:endParaRPr i="1" sz="1400"/>
          </a:p>
          <a:p>
            <a:pPr lvl="0" rtl="0" algn="l">
              <a:spcBef>
                <a:spcPts val="0"/>
              </a:spcBef>
              <a:buNone/>
            </a:pPr>
            <a:r>
              <a:t/>
            </a:r>
            <a:endParaRPr i="1" sz="1400"/>
          </a:p>
          <a:p>
            <a:pPr lvl="0" rtl="0" algn="l">
              <a:spcBef>
                <a:spcPts val="0"/>
              </a:spcBef>
              <a:buClr>
                <a:schemeClr val="dk1"/>
              </a:buClr>
              <a:buSzPct val="78571"/>
              <a:buFont typeface="Arial"/>
              <a:buNone/>
            </a:pPr>
            <a:r>
              <a:rPr lang="en" sz="1400"/>
              <a:t>BERKMAN CENTER REPORT | FEB. 01, 2016 "DON'T PANIC"</a:t>
            </a:r>
          </a:p>
          <a:p>
            <a:pPr lvl="0" rtl="0" algn="l">
              <a:spcBef>
                <a:spcPts val="0"/>
              </a:spcBef>
              <a:buNone/>
            </a:pPr>
            <a:r>
              <a:rPr lang="en" sz="1400"/>
              <a:t>https://cyber.law.harvard.edu/pubrelease/dont-panic/</a:t>
            </a:r>
          </a:p>
        </p:txBody>
      </p:sp>
      <p:sp>
        <p:nvSpPr>
          <p:cNvPr id="62" name="Shape 62"/>
          <p:cNvSpPr txBox="1"/>
          <p:nvPr/>
        </p:nvSpPr>
        <p:spPr>
          <a:xfrm>
            <a:off x="461550" y="3889250"/>
            <a:ext cx="5016000" cy="585299"/>
          </a:xfrm>
          <a:prstGeom prst="rect">
            <a:avLst/>
          </a:prstGeom>
          <a:noFill/>
          <a:ln>
            <a:noFill/>
          </a:ln>
        </p:spPr>
        <p:txBody>
          <a:bodyPr anchorCtr="0" anchor="t" bIns="91425" lIns="91425" rIns="91425" tIns="91425">
            <a:noAutofit/>
          </a:bodyPr>
          <a:lstStyle/>
          <a:p>
            <a:pPr lvl="0">
              <a:spcBef>
                <a:spcPts val="0"/>
              </a:spcBef>
              <a:buNone/>
            </a:pPr>
            <a:r>
              <a:t/>
            </a:r>
            <a:endParaRP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9" name="Shape 349"/>
        <p:cNvGrpSpPr/>
        <p:nvPr/>
      </p:nvGrpSpPr>
      <p:grpSpPr>
        <a:xfrm>
          <a:off x="0" y="0"/>
          <a:ext cx="0" cy="0"/>
          <a:chOff x="0" y="0"/>
          <a:chExt cx="0" cy="0"/>
        </a:xfrm>
      </p:grpSpPr>
      <p:pic>
        <p:nvPicPr>
          <p:cNvPr id="350" name="Shape 350"/>
          <p:cNvPicPr preferRelativeResize="0"/>
          <p:nvPr/>
        </p:nvPicPr>
        <p:blipFill rotWithShape="1">
          <a:blip r:embed="rId3">
            <a:alphaModFix/>
          </a:blip>
          <a:srcRect b="17749" l="0" r="0" t="0"/>
          <a:stretch/>
        </p:blipFill>
        <p:spPr>
          <a:xfrm>
            <a:off x="0" y="0"/>
            <a:ext cx="9144001" cy="4230573"/>
          </a:xfrm>
          <a:prstGeom prst="rect">
            <a:avLst/>
          </a:prstGeom>
          <a:noFill/>
          <a:ln>
            <a:noFill/>
          </a:ln>
        </p:spPr>
      </p:pic>
      <p:sp>
        <p:nvSpPr>
          <p:cNvPr id="351" name="Shape 351"/>
          <p:cNvSpPr txBox="1"/>
          <p:nvPr>
            <p:ph idx="1" type="body"/>
          </p:nvPr>
        </p:nvSpPr>
        <p:spPr>
          <a:xfrm>
            <a:off x="311700" y="4306775"/>
            <a:ext cx="7107899" cy="605100"/>
          </a:xfrm>
          <a:prstGeom prst="rect">
            <a:avLst/>
          </a:prstGeom>
        </p:spPr>
        <p:txBody>
          <a:bodyPr anchorCtr="0" anchor="ctr" bIns="91425" lIns="91425" rIns="91425" tIns="91425">
            <a:noAutofit/>
          </a:bodyPr>
          <a:lstStyle/>
          <a:p>
            <a:pPr lvl="0" rtl="0">
              <a:spcBef>
                <a:spcPts val="0"/>
              </a:spcBef>
              <a:buNone/>
            </a:pPr>
            <a:r>
              <a:rPr lang="en" sz="1400"/>
              <a:t>OnionCam in my Kitchen… everything is safe and sound!</a:t>
            </a:r>
          </a:p>
          <a:p>
            <a:pPr lvl="0" rtl="0">
              <a:spcBef>
                <a:spcPts val="0"/>
              </a:spcBef>
              <a:buNone/>
            </a:pPr>
            <a:r>
              <a:rPr lang="en" sz="1400"/>
              <a:t>Access via Tor Browser at http://&lt;myprivateaddress&gt;.onion:8080</a:t>
            </a:r>
            <a:br>
              <a:rPr lang="en" sz="1400"/>
            </a:br>
            <a:r>
              <a:rPr lang="en" sz="1400"/>
              <a:t>or via VLC RTSP video streaming via rtsp://myprivateaddress.onion:8080/video</a:t>
            </a:r>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5" name="Shape 355"/>
        <p:cNvGrpSpPr/>
        <p:nvPr/>
      </p:nvGrpSpPr>
      <p:grpSpPr>
        <a:xfrm>
          <a:off x="0" y="0"/>
          <a:ext cx="0" cy="0"/>
          <a:chOff x="0" y="0"/>
          <a:chExt cx="0" cy="0"/>
        </a:xfrm>
      </p:grpSpPr>
      <p:sp>
        <p:nvSpPr>
          <p:cNvPr id="356" name="Shape 356"/>
          <p:cNvSpPr txBox="1"/>
          <p:nvPr>
            <p:ph type="title"/>
          </p:nvPr>
        </p:nvSpPr>
        <p:spPr>
          <a:xfrm>
            <a:off x="311700" y="196825"/>
            <a:ext cx="8520599" cy="4755000"/>
          </a:xfrm>
          <a:prstGeom prst="rect">
            <a:avLst/>
          </a:prstGeom>
        </p:spPr>
        <p:txBody>
          <a:bodyPr anchorCtr="0" anchor="ctr" bIns="91425" lIns="91425" rIns="91425" tIns="91425">
            <a:noAutofit/>
          </a:bodyPr>
          <a:lstStyle/>
          <a:p>
            <a:pPr lvl="0" rtl="0">
              <a:spcBef>
                <a:spcPts val="0"/>
              </a:spcBef>
              <a:buNone/>
            </a:pPr>
            <a:r>
              <a:rPr lang="en" sz="1800"/>
              <a:t>Using the NetCipher Library for Android, anyone can build in Onion Service support right into apps like IP WebCam and WebCam viewer apps to make the OnionCam a reality today.</a:t>
            </a:r>
            <a:br>
              <a:rPr lang="en" sz="1800"/>
            </a:br>
          </a:p>
          <a:p>
            <a:pPr lvl="0" rtl="0">
              <a:spcBef>
                <a:spcPts val="0"/>
              </a:spcBef>
              <a:buNone/>
            </a:pPr>
            <a:r>
              <a:rPr lang="en" sz="1800"/>
              <a:t>This is what Facebook did to add Tor support into their Android app:</a:t>
            </a:r>
          </a:p>
          <a:p>
            <a:pPr lvl="0" rtl="0">
              <a:spcBef>
                <a:spcPts val="0"/>
              </a:spcBef>
              <a:buNone/>
            </a:pPr>
            <a:r>
              <a:t/>
            </a:r>
            <a:endParaRPr sz="1800"/>
          </a:p>
          <a:p>
            <a:pPr lvl="0" rtl="0">
              <a:spcBef>
                <a:spcPts val="0"/>
              </a:spcBef>
              <a:buNone/>
            </a:pPr>
            <a:r>
              <a:t/>
            </a:r>
            <a:endParaRPr sz="1800"/>
          </a:p>
          <a:p>
            <a:pPr lvl="0" rtl="0">
              <a:spcBef>
                <a:spcPts val="0"/>
              </a:spcBef>
              <a:buNone/>
            </a:pPr>
            <a:br>
              <a:rPr lang="en" sz="1800"/>
            </a:br>
          </a:p>
          <a:p>
            <a:pPr lvl="0" rtl="0">
              <a:spcBef>
                <a:spcPts val="0"/>
              </a:spcBef>
              <a:buNone/>
            </a:pPr>
            <a:r>
              <a:t/>
            </a:r>
            <a:endParaRPr sz="1800"/>
          </a:p>
          <a:p>
            <a:pPr lvl="0" rtl="0">
              <a:spcBef>
                <a:spcPts val="0"/>
              </a:spcBef>
              <a:buNone/>
            </a:pPr>
            <a:r>
              <a:t/>
            </a:r>
            <a:endParaRPr sz="1800"/>
          </a:p>
          <a:p>
            <a:pPr lvl="0" rtl="0">
              <a:spcBef>
                <a:spcPts val="0"/>
              </a:spcBef>
              <a:buNone/>
            </a:pPr>
            <a:r>
              <a:t/>
            </a:r>
            <a:endParaRPr sz="1800"/>
          </a:p>
          <a:p>
            <a:pPr lvl="0" rtl="0">
              <a:spcBef>
                <a:spcPts val="0"/>
              </a:spcBef>
              <a:buNone/>
            </a:pPr>
            <a:r>
              <a:t/>
            </a:r>
            <a:endParaRPr sz="1800"/>
          </a:p>
          <a:p>
            <a:pPr lvl="0" rtl="0">
              <a:spcBef>
                <a:spcPts val="0"/>
              </a:spcBef>
              <a:buNone/>
            </a:pPr>
            <a:r>
              <a:t/>
            </a:r>
            <a:endParaRPr sz="1800"/>
          </a:p>
          <a:p>
            <a:pPr lvl="0" rtl="0">
              <a:spcBef>
                <a:spcPts val="0"/>
              </a:spcBef>
              <a:buNone/>
            </a:pPr>
            <a:r>
              <a:t/>
            </a:r>
            <a:endParaRPr sz="1800"/>
          </a:p>
          <a:p>
            <a:pPr lvl="0">
              <a:spcBef>
                <a:spcPts val="0"/>
              </a:spcBef>
              <a:buNone/>
            </a:pPr>
            <a:r>
              <a:rPr lang="en" sz="1800"/>
              <a:t>https://guardianproject.info/code/netcipher</a:t>
            </a:r>
          </a:p>
        </p:txBody>
      </p:sp>
      <p:pic>
        <p:nvPicPr>
          <p:cNvPr id="357" name="Shape 357"/>
          <p:cNvPicPr preferRelativeResize="0"/>
          <p:nvPr/>
        </p:nvPicPr>
        <p:blipFill>
          <a:blip r:embed="rId3">
            <a:alphaModFix/>
          </a:blip>
          <a:stretch>
            <a:fillRect/>
          </a:stretch>
        </p:blipFill>
        <p:spPr>
          <a:xfrm>
            <a:off x="2162175" y="2074646"/>
            <a:ext cx="4580298" cy="1768699"/>
          </a:xfrm>
          <a:prstGeom prst="rect">
            <a:avLst/>
          </a:prstGeom>
          <a:noFill/>
          <a:ln cap="flat" cmpd="sng" w="9525">
            <a:solidFill>
              <a:schemeClr val="dk2"/>
            </a:solidFill>
            <a:prstDash val="solid"/>
            <a:round/>
            <a:headEnd len="med" w="med" type="none"/>
            <a:tailEnd len="med" w="med" type="none"/>
          </a:ln>
        </p:spPr>
      </p:pic>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1" name="Shape 361"/>
        <p:cNvGrpSpPr/>
        <p:nvPr/>
      </p:nvGrpSpPr>
      <p:grpSpPr>
        <a:xfrm>
          <a:off x="0" y="0"/>
          <a:ext cx="0" cy="0"/>
          <a:chOff x="0" y="0"/>
          <a:chExt cx="0" cy="0"/>
        </a:xfrm>
      </p:grpSpPr>
      <p:pic>
        <p:nvPicPr>
          <p:cNvPr id="362" name="Shape 362"/>
          <p:cNvPicPr preferRelativeResize="0"/>
          <p:nvPr/>
        </p:nvPicPr>
        <p:blipFill>
          <a:blip r:embed="rId3">
            <a:alphaModFix/>
          </a:blip>
          <a:stretch>
            <a:fillRect/>
          </a:stretch>
        </p:blipFill>
        <p:spPr>
          <a:xfrm>
            <a:off x="4425612" y="-43525"/>
            <a:ext cx="2887926" cy="5143501"/>
          </a:xfrm>
          <a:prstGeom prst="rect">
            <a:avLst/>
          </a:prstGeom>
          <a:noFill/>
          <a:ln>
            <a:noFill/>
          </a:ln>
        </p:spPr>
      </p:pic>
      <p:sp>
        <p:nvSpPr>
          <p:cNvPr id="363" name="Shape 363"/>
          <p:cNvSpPr txBox="1"/>
          <p:nvPr>
            <p:ph idx="1" type="body"/>
          </p:nvPr>
        </p:nvSpPr>
        <p:spPr>
          <a:xfrm>
            <a:off x="311700" y="3610575"/>
            <a:ext cx="5998800" cy="1225199"/>
          </a:xfrm>
          <a:prstGeom prst="rect">
            <a:avLst/>
          </a:prstGeom>
        </p:spPr>
        <p:txBody>
          <a:bodyPr anchorCtr="0" anchor="ctr" bIns="91425" lIns="91425" rIns="91425" tIns="91425">
            <a:noAutofit/>
          </a:bodyPr>
          <a:lstStyle/>
          <a:p>
            <a:pPr lvl="0" rtl="0">
              <a:spcBef>
                <a:spcPts val="0"/>
              </a:spcBef>
              <a:buNone/>
            </a:pPr>
            <a:r>
              <a:rPr lang="en"/>
              <a:t>Tor can run on, and be built into,</a:t>
            </a:r>
          </a:p>
          <a:p>
            <a:pPr lvl="0" rtl="0">
              <a:spcBef>
                <a:spcPts val="0"/>
              </a:spcBef>
              <a:buNone/>
            </a:pPr>
            <a:r>
              <a:rPr lang="en"/>
              <a:t>really cheap Things! It just requires </a:t>
            </a:r>
          </a:p>
          <a:p>
            <a:pPr lvl="0" rtl="0">
              <a:spcBef>
                <a:spcPts val="0"/>
              </a:spcBef>
              <a:buNone/>
            </a:pPr>
            <a:r>
              <a:rPr lang="en"/>
              <a:t>some form of Linux and an ARM chip.</a:t>
            </a:r>
          </a:p>
        </p:txBody>
      </p:sp>
      <p:pic>
        <p:nvPicPr>
          <p:cNvPr id="364" name="Shape 364"/>
          <p:cNvPicPr preferRelativeResize="0"/>
          <p:nvPr/>
        </p:nvPicPr>
        <p:blipFill>
          <a:blip r:embed="rId4">
            <a:alphaModFix/>
          </a:blip>
          <a:stretch>
            <a:fillRect/>
          </a:stretch>
        </p:blipFill>
        <p:spPr>
          <a:xfrm>
            <a:off x="311700" y="2460312"/>
            <a:ext cx="4762500" cy="1076325"/>
          </a:xfrm>
          <a:prstGeom prst="rect">
            <a:avLst/>
          </a:prstGeom>
          <a:noFill/>
          <a:ln>
            <a:noFill/>
          </a:ln>
        </p:spPr>
      </p:pic>
      <p:pic>
        <p:nvPicPr>
          <p:cNvPr id="365" name="Shape 365"/>
          <p:cNvPicPr preferRelativeResize="0"/>
          <p:nvPr/>
        </p:nvPicPr>
        <p:blipFill>
          <a:blip r:embed="rId5">
            <a:alphaModFix/>
          </a:blip>
          <a:stretch>
            <a:fillRect/>
          </a:stretch>
        </p:blipFill>
        <p:spPr>
          <a:xfrm>
            <a:off x="3960875" y="1736459"/>
            <a:ext cx="372300" cy="547853"/>
          </a:xfrm>
          <a:prstGeom prst="rect">
            <a:avLst/>
          </a:prstGeom>
          <a:noFill/>
          <a:ln>
            <a:noFill/>
          </a:ln>
        </p:spPr>
      </p:pic>
      <p:pic>
        <p:nvPicPr>
          <p:cNvPr id="366" name="Shape 366"/>
          <p:cNvPicPr preferRelativeResize="0"/>
          <p:nvPr/>
        </p:nvPicPr>
        <p:blipFill>
          <a:blip r:embed="rId6">
            <a:alphaModFix/>
          </a:blip>
          <a:stretch>
            <a:fillRect/>
          </a:stretch>
        </p:blipFill>
        <p:spPr>
          <a:xfrm>
            <a:off x="304800" y="76200"/>
            <a:ext cx="2666000" cy="1999500"/>
          </a:xfrm>
          <a:prstGeom prst="rect">
            <a:avLst/>
          </a:prstGeom>
          <a:noFill/>
          <a:ln>
            <a:noFill/>
          </a:ln>
        </p:spPr>
      </p:pic>
      <p:sp>
        <p:nvSpPr>
          <p:cNvPr id="367" name="Shape 367"/>
          <p:cNvSpPr txBox="1"/>
          <p:nvPr/>
        </p:nvSpPr>
        <p:spPr>
          <a:xfrm>
            <a:off x="2634350" y="856500"/>
            <a:ext cx="1746000" cy="585299"/>
          </a:xfrm>
          <a:prstGeom prst="rect">
            <a:avLst/>
          </a:prstGeom>
          <a:noFill/>
          <a:ln>
            <a:noFill/>
          </a:ln>
        </p:spPr>
        <p:txBody>
          <a:bodyPr anchorCtr="0" anchor="t" bIns="91425" lIns="91425" rIns="91425" tIns="91425">
            <a:noAutofit/>
          </a:bodyPr>
          <a:lstStyle/>
          <a:p>
            <a:pPr lvl="0">
              <a:spcBef>
                <a:spcPts val="0"/>
              </a:spcBef>
              <a:buNone/>
            </a:pPr>
            <a:r>
              <a:rPr lang="en"/>
              <a:t>AdaFruit OnionPi for $59</a:t>
            </a:r>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1" name="Shape 371"/>
        <p:cNvGrpSpPr/>
        <p:nvPr/>
      </p:nvGrpSpPr>
      <p:grpSpPr>
        <a:xfrm>
          <a:off x="0" y="0"/>
          <a:ext cx="0" cy="0"/>
          <a:chOff x="0" y="0"/>
          <a:chExt cx="0" cy="0"/>
        </a:xfrm>
      </p:grpSpPr>
      <p:sp>
        <p:nvSpPr>
          <p:cNvPr id="372" name="Shape 372"/>
          <p:cNvSpPr txBox="1"/>
          <p:nvPr>
            <p:ph type="title"/>
          </p:nvPr>
        </p:nvSpPr>
        <p:spPr>
          <a:xfrm>
            <a:off x="311700" y="201175"/>
            <a:ext cx="8520599" cy="4731899"/>
          </a:xfrm>
          <a:prstGeom prst="rect">
            <a:avLst/>
          </a:prstGeom>
        </p:spPr>
        <p:txBody>
          <a:bodyPr anchorCtr="0" anchor="ctr" bIns="91425" lIns="91425" rIns="91425" tIns="91425">
            <a:noAutofit/>
          </a:bodyPr>
          <a:lstStyle/>
          <a:p>
            <a:pPr lvl="0" rtl="0">
              <a:spcBef>
                <a:spcPts val="0"/>
              </a:spcBef>
              <a:buNone/>
            </a:pPr>
            <a:r>
              <a:rPr lang="en" sz="1800"/>
              <a:t>Tor Onion Services addresses both the needs and threats of IoT</a:t>
            </a:r>
          </a:p>
          <a:p>
            <a:pPr lvl="0" rtl="0">
              <a:spcBef>
                <a:spcPts val="0"/>
              </a:spcBef>
              <a:buNone/>
            </a:pPr>
            <a:r>
              <a:t/>
            </a:r>
            <a:endParaRPr sz="1800"/>
          </a:p>
          <a:p>
            <a:pPr lvl="0" rtl="0">
              <a:spcBef>
                <a:spcPts val="0"/>
              </a:spcBef>
              <a:buNone/>
            </a:pPr>
            <a:r>
              <a:rPr lang="en" sz="1800"/>
              <a:t>It provides direct connectivity between you and your things, or things and other things, without sacrificing confidentiality and authentication, or compromising your broader network security</a:t>
            </a:r>
          </a:p>
          <a:p>
            <a:pPr lvl="0" rtl="0" algn="l">
              <a:spcBef>
                <a:spcPts val="0"/>
              </a:spcBef>
              <a:buClr>
                <a:schemeClr val="dk1"/>
              </a:buClr>
              <a:buSzPct val="61111"/>
              <a:buFont typeface="Arial"/>
              <a:buNone/>
            </a:pPr>
            <a:r>
              <a:t/>
            </a:r>
            <a:endParaRPr sz="1800"/>
          </a:p>
          <a:p>
            <a:pPr lvl="0" rtl="0">
              <a:spcBef>
                <a:spcPts val="0"/>
              </a:spcBef>
              <a:buNone/>
            </a:pPr>
            <a:r>
              <a:rPr lang="en" sz="1800"/>
              <a:t>It has built-in resistance to unauthenticated probing and access, and decouples specific Internet address from specific devices or services</a:t>
            </a:r>
          </a:p>
          <a:p>
            <a:pPr lvl="0" rtl="0">
              <a:spcBef>
                <a:spcPts val="0"/>
              </a:spcBef>
              <a:buClr>
                <a:schemeClr val="dk1"/>
              </a:buClr>
              <a:buSzPct val="61111"/>
              <a:buFont typeface="Arial"/>
              <a:buNone/>
            </a:pPr>
            <a:r>
              <a:t/>
            </a:r>
            <a:endParaRPr sz="1800"/>
          </a:p>
          <a:p>
            <a:pPr lvl="0" rtl="0">
              <a:spcBef>
                <a:spcPts val="0"/>
              </a:spcBef>
              <a:buNone/>
            </a:pPr>
            <a:r>
              <a:rPr lang="en" sz="1800"/>
              <a:t>It is 100% free and open-source, scrupulously engineered,designed to withstand the threat of nation state grade actors, and available NOW</a:t>
            </a:r>
          </a:p>
          <a:p>
            <a:pPr lvl="0" rtl="0">
              <a:spcBef>
                <a:spcPts val="0"/>
              </a:spcBef>
              <a:buNone/>
            </a:pPr>
            <a:r>
              <a:t/>
            </a:r>
            <a:endParaRPr sz="1800"/>
          </a:p>
        </p:txBody>
      </p:sp>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6" name="Shape 376"/>
        <p:cNvGrpSpPr/>
        <p:nvPr/>
      </p:nvGrpSpPr>
      <p:grpSpPr>
        <a:xfrm>
          <a:off x="0" y="0"/>
          <a:ext cx="0" cy="0"/>
          <a:chOff x="0" y="0"/>
          <a:chExt cx="0" cy="0"/>
        </a:xfrm>
      </p:grpSpPr>
      <p:pic>
        <p:nvPicPr>
          <p:cNvPr id="377" name="Shape 377"/>
          <p:cNvPicPr preferRelativeResize="0"/>
          <p:nvPr/>
        </p:nvPicPr>
        <p:blipFill>
          <a:blip r:embed="rId3">
            <a:alphaModFix/>
          </a:blip>
          <a:stretch>
            <a:fillRect/>
          </a:stretch>
        </p:blipFill>
        <p:spPr>
          <a:xfrm>
            <a:off x="4911100" y="1271275"/>
            <a:ext cx="1639049" cy="1639049"/>
          </a:xfrm>
          <a:prstGeom prst="rect">
            <a:avLst/>
          </a:prstGeom>
          <a:noFill/>
          <a:ln>
            <a:noFill/>
          </a:ln>
        </p:spPr>
      </p:pic>
      <p:sp>
        <p:nvSpPr>
          <p:cNvPr id="378" name="Shape 378"/>
          <p:cNvSpPr txBox="1"/>
          <p:nvPr>
            <p:ph type="title"/>
          </p:nvPr>
        </p:nvSpPr>
        <p:spPr>
          <a:xfrm>
            <a:off x="311700" y="2150850"/>
            <a:ext cx="8520599" cy="841800"/>
          </a:xfrm>
          <a:prstGeom prst="rect">
            <a:avLst/>
          </a:prstGeom>
        </p:spPr>
        <p:txBody>
          <a:bodyPr anchorCtr="0" anchor="ctr" bIns="91425" lIns="91425" rIns="91425" tIns="91425">
            <a:noAutofit/>
          </a:bodyPr>
          <a:lstStyle/>
          <a:p>
            <a:pPr lvl="0" rtl="0">
              <a:spcBef>
                <a:spcPts val="0"/>
              </a:spcBef>
              <a:buClr>
                <a:schemeClr val="dk1"/>
              </a:buClr>
              <a:buSzPct val="25000"/>
              <a:buFont typeface="Arial"/>
              <a:buNone/>
            </a:pPr>
            <a:r>
              <a:rPr lang="en" sz="5200"/>
              <a:t>The Internet of        Things:</a:t>
            </a:r>
          </a:p>
          <a:p>
            <a:pPr lvl="0">
              <a:spcBef>
                <a:spcPts val="0"/>
              </a:spcBef>
              <a:buNone/>
            </a:pPr>
            <a:r>
              <a:t/>
            </a:r>
            <a:endParaRPr/>
          </a:p>
        </p:txBody>
      </p:sp>
      <p:sp>
        <p:nvSpPr>
          <p:cNvPr id="379" name="Shape 379"/>
          <p:cNvSpPr txBox="1"/>
          <p:nvPr/>
        </p:nvSpPr>
        <p:spPr>
          <a:xfrm>
            <a:off x="857250" y="3195825"/>
            <a:ext cx="7817999" cy="1051499"/>
          </a:xfrm>
          <a:prstGeom prst="rect">
            <a:avLst/>
          </a:prstGeom>
          <a:noFill/>
          <a:ln>
            <a:noFill/>
          </a:ln>
        </p:spPr>
        <p:txBody>
          <a:bodyPr anchorCtr="0" anchor="t" bIns="91425" lIns="91425" rIns="91425" tIns="91425">
            <a:noAutofit/>
          </a:bodyPr>
          <a:lstStyle/>
          <a:p>
            <a:pPr lvl="0" rtl="0">
              <a:spcBef>
                <a:spcPts val="0"/>
              </a:spcBef>
              <a:buNone/>
            </a:pPr>
            <a:r>
              <a:rPr i="1" lang="en" sz="1800"/>
              <a:t>Hopefully coming soon to a webcam, baby monitor, car, power plant, thermostat, toaster, television, toilet, drone, health tracker and anyotherkindofthing near you!</a:t>
            </a:r>
          </a:p>
          <a:p>
            <a:pPr lvl="0" rtl="0">
              <a:spcBef>
                <a:spcPts val="0"/>
              </a:spcBef>
              <a:buNone/>
            </a:pPr>
            <a:r>
              <a:t/>
            </a:r>
            <a:endParaRPr i="1" sz="1800"/>
          </a:p>
          <a:p>
            <a:pPr lvl="0">
              <a:spcBef>
                <a:spcPts val="0"/>
              </a:spcBef>
              <a:buNone/>
            </a:pPr>
            <a:r>
              <a:rPr lang="en" sz="1800"/>
              <a:t>@n8fr8 @torproject and more at https://torproject.org</a:t>
            </a: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pic>
        <p:nvPicPr>
          <p:cNvPr id="67" name="Shape 67"/>
          <p:cNvPicPr preferRelativeResize="0"/>
          <p:nvPr/>
        </p:nvPicPr>
        <p:blipFill>
          <a:blip r:embed="rId3">
            <a:alphaModFix/>
          </a:blip>
          <a:stretch>
            <a:fillRect/>
          </a:stretch>
        </p:blipFill>
        <p:spPr>
          <a:xfrm>
            <a:off x="0" y="-2025"/>
            <a:ext cx="9143998" cy="5143499"/>
          </a:xfrm>
          <a:prstGeom prst="rect">
            <a:avLst/>
          </a:prstGeom>
          <a:noFill/>
          <a:ln>
            <a:noFill/>
          </a:ln>
        </p:spPr>
      </p:pic>
      <p:sp>
        <p:nvSpPr>
          <p:cNvPr id="68" name="Shape 68"/>
          <p:cNvSpPr txBox="1"/>
          <p:nvPr/>
        </p:nvSpPr>
        <p:spPr>
          <a:xfrm>
            <a:off x="3859525" y="4464025"/>
            <a:ext cx="5280600" cy="648000"/>
          </a:xfrm>
          <a:prstGeom prst="rect">
            <a:avLst/>
          </a:prstGeom>
          <a:noFill/>
          <a:ln>
            <a:noFill/>
          </a:ln>
        </p:spPr>
        <p:txBody>
          <a:bodyPr anchorCtr="0" anchor="ctr" bIns="91425" lIns="91425" rIns="91425" tIns="91425">
            <a:noAutofit/>
          </a:bodyPr>
          <a:lstStyle/>
          <a:p>
            <a:pPr lvl="0" rtl="0">
              <a:spcBef>
                <a:spcPts val="0"/>
              </a:spcBef>
              <a:buNone/>
            </a:pPr>
            <a:r>
              <a:rPr lang="en" sz="1000" u="sng">
                <a:solidFill>
                  <a:srgbClr val="FFFFFF"/>
                </a:solidFill>
                <a:hlinkClick r:id="rId4"/>
              </a:rPr>
              <a:t>https://www.shodan.io/</a:t>
            </a:r>
            <a:br>
              <a:rPr lang="en" sz="1000">
                <a:solidFill>
                  <a:srgbClr val="FFFFFF"/>
                </a:solidFill>
              </a:rPr>
            </a:br>
            <a:r>
              <a:rPr lang="en" sz="1000" u="sng">
                <a:solidFill>
                  <a:schemeClr val="hlink"/>
                </a:solidFill>
                <a:hlinkClick r:id="rId5"/>
              </a:rPr>
              <a:t>http://www.chip.de/news/Shodan-Suchmaschine-findet-Sicherheitsluecken_61471130.html</a:t>
            </a:r>
          </a:p>
          <a:p>
            <a:pPr lvl="0" rtl="0">
              <a:spcBef>
                <a:spcPts val="0"/>
              </a:spcBef>
              <a:buNone/>
            </a:pPr>
            <a:r>
              <a:rPr lang="en" sz="1000">
                <a:solidFill>
                  <a:srgbClr val="FFFFFF"/>
                </a:solidFill>
              </a:rPr>
              <a:t>http://www.forbes.com/sites/kashmirhill/2013/09/05/the-crazy-things-a-savvy-shodan-searcher-can-find-exposed-on-the-internet/#856386b1f240</a:t>
            </a:r>
          </a:p>
        </p:txBody>
      </p:sp>
      <p:sp>
        <p:nvSpPr>
          <p:cNvPr id="69" name="Shape 69"/>
          <p:cNvSpPr txBox="1"/>
          <p:nvPr/>
        </p:nvSpPr>
        <p:spPr>
          <a:xfrm>
            <a:off x="3085000" y="1811375"/>
            <a:ext cx="5634300" cy="2103900"/>
          </a:xfrm>
          <a:prstGeom prst="rect">
            <a:avLst/>
          </a:prstGeom>
          <a:noFill/>
          <a:ln>
            <a:noFill/>
          </a:ln>
        </p:spPr>
        <p:txBody>
          <a:bodyPr anchorCtr="0" anchor="ctr" bIns="91425" lIns="91425" rIns="91425" tIns="91425">
            <a:noAutofit/>
          </a:bodyPr>
          <a:lstStyle/>
          <a:p>
            <a:pPr lvl="0" rtl="0">
              <a:lnSpc>
                <a:spcPct val="130000"/>
              </a:lnSpc>
              <a:spcBef>
                <a:spcPts val="2400"/>
              </a:spcBef>
              <a:spcAft>
                <a:spcPts val="600"/>
              </a:spcAft>
              <a:buNone/>
            </a:pPr>
            <a:r>
              <a:rPr b="1" lang="en" sz="3000">
                <a:solidFill>
                  <a:schemeClr val="dk1"/>
                </a:solidFill>
                <a:highlight>
                  <a:srgbClr val="FFFFFF"/>
                </a:highlight>
                <a:latin typeface="Georgia"/>
                <a:ea typeface="Georgia"/>
                <a:cs typeface="Georgia"/>
                <a:sym typeface="Georgia"/>
              </a:rPr>
              <a:t>The Crazy Things A Savvy Shodan Searcher Can Find Exposed On The Internet</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 name="Shape 73"/>
        <p:cNvGrpSpPr/>
        <p:nvPr/>
      </p:nvGrpSpPr>
      <p:grpSpPr>
        <a:xfrm>
          <a:off x="0" y="0"/>
          <a:ext cx="0" cy="0"/>
          <a:chOff x="0" y="0"/>
          <a:chExt cx="0" cy="0"/>
        </a:xfrm>
      </p:grpSpPr>
      <p:sp>
        <p:nvSpPr>
          <p:cNvPr id="74" name="Shape 74"/>
          <p:cNvSpPr txBox="1"/>
          <p:nvPr>
            <p:ph idx="1" type="body"/>
          </p:nvPr>
        </p:nvSpPr>
        <p:spPr>
          <a:xfrm>
            <a:off x="311700" y="4230575"/>
            <a:ext cx="5998800" cy="605100"/>
          </a:xfrm>
          <a:prstGeom prst="rect">
            <a:avLst/>
          </a:prstGeom>
        </p:spPr>
        <p:txBody>
          <a:bodyPr anchorCtr="0" anchor="ctr" bIns="91425" lIns="91425" rIns="91425" tIns="91425">
            <a:noAutofit/>
          </a:bodyPr>
          <a:lstStyle/>
          <a:p>
            <a:pPr lvl="0">
              <a:spcBef>
                <a:spcPts val="0"/>
              </a:spcBef>
              <a:buNone/>
            </a:pPr>
            <a:r>
              <a:t/>
            </a:r>
            <a:endParaRPr/>
          </a:p>
        </p:txBody>
      </p:sp>
      <p:pic>
        <p:nvPicPr>
          <p:cNvPr id="75" name="Shape 75"/>
          <p:cNvPicPr preferRelativeResize="0"/>
          <p:nvPr/>
        </p:nvPicPr>
        <p:blipFill>
          <a:blip r:embed="rId3">
            <a:alphaModFix/>
          </a:blip>
          <a:stretch>
            <a:fillRect/>
          </a:stretch>
        </p:blipFill>
        <p:spPr>
          <a:xfrm>
            <a:off x="12073" y="0"/>
            <a:ext cx="9119851" cy="5143499"/>
          </a:xfrm>
          <a:prstGeom prst="rect">
            <a:avLst/>
          </a:prstGeom>
          <a:noFill/>
          <a:ln>
            <a:noFill/>
          </a:ln>
        </p:spPr>
      </p:pic>
      <p:sp>
        <p:nvSpPr>
          <p:cNvPr id="76" name="Shape 76"/>
          <p:cNvSpPr txBox="1"/>
          <p:nvPr/>
        </p:nvSpPr>
        <p:spPr>
          <a:xfrm>
            <a:off x="3375675" y="3185525"/>
            <a:ext cx="5497799" cy="1511399"/>
          </a:xfrm>
          <a:prstGeom prst="rect">
            <a:avLst/>
          </a:prstGeom>
          <a:noFill/>
          <a:ln>
            <a:noFill/>
          </a:ln>
        </p:spPr>
        <p:txBody>
          <a:bodyPr anchorCtr="0" anchor="ctr" bIns="91425" lIns="91425" rIns="91425" tIns="91425">
            <a:noAutofit/>
          </a:bodyPr>
          <a:lstStyle/>
          <a:p>
            <a:pPr lvl="0" rtl="0">
              <a:spcBef>
                <a:spcPts val="0"/>
              </a:spcBef>
              <a:buNone/>
            </a:pPr>
            <a:r>
              <a:rPr lang="en" sz="1800">
                <a:solidFill>
                  <a:schemeClr val="dk1"/>
                </a:solidFill>
                <a:highlight>
                  <a:srgbClr val="FFFFFF"/>
                </a:highlight>
                <a:latin typeface="Georgia"/>
                <a:ea typeface="Georgia"/>
                <a:cs typeface="Georgia"/>
                <a:sym typeface="Georgia"/>
              </a:rPr>
              <a:t>Uconnect, an Internet-connected computer feature in hundreds of thousands of Fiat Chrysler cars, SUVs, and trucks...  lets anyone who knows the car’s IP address gain access from anywhere in the country.</a:t>
            </a:r>
          </a:p>
        </p:txBody>
      </p:sp>
      <p:sp>
        <p:nvSpPr>
          <p:cNvPr id="77" name="Shape 77"/>
          <p:cNvSpPr txBox="1"/>
          <p:nvPr/>
        </p:nvSpPr>
        <p:spPr>
          <a:xfrm>
            <a:off x="4834900" y="4696925"/>
            <a:ext cx="4149000" cy="303900"/>
          </a:xfrm>
          <a:prstGeom prst="rect">
            <a:avLst/>
          </a:prstGeom>
          <a:noFill/>
          <a:ln>
            <a:noFill/>
          </a:ln>
        </p:spPr>
        <p:txBody>
          <a:bodyPr anchorCtr="0" anchor="ctr" bIns="91425" lIns="91425" rIns="91425" tIns="91425">
            <a:noAutofit/>
          </a:bodyPr>
          <a:lstStyle/>
          <a:p>
            <a:pPr lvl="0" rtl="0">
              <a:spcBef>
                <a:spcPts val="0"/>
              </a:spcBef>
              <a:buNone/>
            </a:pPr>
            <a:r>
              <a:rPr lang="en" sz="1000">
                <a:solidFill>
                  <a:srgbClr val="FFFFFF"/>
                </a:solidFill>
              </a:rPr>
              <a:t>http://www.wired.com/2015/07/hackers-remotely-kill-jeep-highway/</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1" name="Shape 81"/>
        <p:cNvGrpSpPr/>
        <p:nvPr/>
      </p:nvGrpSpPr>
      <p:grpSpPr>
        <a:xfrm>
          <a:off x="0" y="0"/>
          <a:ext cx="0" cy="0"/>
          <a:chOff x="0" y="0"/>
          <a:chExt cx="0" cy="0"/>
        </a:xfrm>
      </p:grpSpPr>
      <p:sp>
        <p:nvSpPr>
          <p:cNvPr id="82" name="Shape 82"/>
          <p:cNvSpPr txBox="1"/>
          <p:nvPr>
            <p:ph idx="1" type="body"/>
          </p:nvPr>
        </p:nvSpPr>
        <p:spPr>
          <a:xfrm>
            <a:off x="311700" y="4230575"/>
            <a:ext cx="5998800" cy="605100"/>
          </a:xfrm>
          <a:prstGeom prst="rect">
            <a:avLst/>
          </a:prstGeom>
        </p:spPr>
        <p:txBody>
          <a:bodyPr anchorCtr="0" anchor="ctr" bIns="91425" lIns="91425" rIns="91425" tIns="91425">
            <a:noAutofit/>
          </a:bodyPr>
          <a:lstStyle/>
          <a:p>
            <a:pPr lvl="0">
              <a:spcBef>
                <a:spcPts val="0"/>
              </a:spcBef>
              <a:buNone/>
            </a:pPr>
            <a:r>
              <a:t/>
            </a:r>
            <a:endParaRPr/>
          </a:p>
        </p:txBody>
      </p:sp>
      <p:pic>
        <p:nvPicPr>
          <p:cNvPr id="83" name="Shape 83"/>
          <p:cNvPicPr preferRelativeResize="0"/>
          <p:nvPr/>
        </p:nvPicPr>
        <p:blipFill>
          <a:blip r:embed="rId3">
            <a:alphaModFix/>
          </a:blip>
          <a:stretch>
            <a:fillRect/>
          </a:stretch>
        </p:blipFill>
        <p:spPr>
          <a:xfrm>
            <a:off x="0" y="0"/>
            <a:ext cx="9143999" cy="5143499"/>
          </a:xfrm>
          <a:prstGeom prst="rect">
            <a:avLst/>
          </a:prstGeom>
          <a:noFill/>
          <a:ln>
            <a:noFill/>
          </a:ln>
        </p:spPr>
      </p:pic>
      <p:sp>
        <p:nvSpPr>
          <p:cNvPr id="84" name="Shape 84"/>
          <p:cNvSpPr txBox="1"/>
          <p:nvPr/>
        </p:nvSpPr>
        <p:spPr>
          <a:xfrm>
            <a:off x="4665625" y="4683050"/>
            <a:ext cx="4371600" cy="397200"/>
          </a:xfrm>
          <a:prstGeom prst="rect">
            <a:avLst/>
          </a:prstGeom>
          <a:noFill/>
          <a:ln>
            <a:noFill/>
          </a:ln>
        </p:spPr>
        <p:txBody>
          <a:bodyPr anchorCtr="0" anchor="ctr" bIns="91425" lIns="91425" rIns="91425" tIns="91425">
            <a:noAutofit/>
          </a:bodyPr>
          <a:lstStyle/>
          <a:p>
            <a:pPr lvl="0" rtl="0">
              <a:spcBef>
                <a:spcPts val="0"/>
              </a:spcBef>
              <a:buNone/>
            </a:pPr>
            <a:r>
              <a:rPr lang="en" sz="1000">
                <a:solidFill>
                  <a:srgbClr val="FFFFFF"/>
                </a:solidFill>
              </a:rPr>
              <a:t>http://www.ft.com/cms/s/0/0cfffe1e-b3cd-11e5-8358-9a82b43f6b2f.html</a:t>
            </a:r>
          </a:p>
        </p:txBody>
      </p:sp>
      <p:sp>
        <p:nvSpPr>
          <p:cNvPr id="85" name="Shape 85"/>
          <p:cNvSpPr txBox="1"/>
          <p:nvPr/>
        </p:nvSpPr>
        <p:spPr>
          <a:xfrm>
            <a:off x="3474725" y="91425"/>
            <a:ext cx="5268599" cy="1746900"/>
          </a:xfrm>
          <a:prstGeom prst="rect">
            <a:avLst/>
          </a:prstGeom>
          <a:noFill/>
          <a:ln>
            <a:noFill/>
          </a:ln>
        </p:spPr>
        <p:txBody>
          <a:bodyPr anchorCtr="0" anchor="ctr" bIns="91425" lIns="91425" rIns="91425" tIns="91425">
            <a:noAutofit/>
          </a:bodyPr>
          <a:lstStyle/>
          <a:p>
            <a:pPr lvl="0" rtl="0">
              <a:spcBef>
                <a:spcPts val="0"/>
              </a:spcBef>
              <a:buNone/>
            </a:pPr>
            <a:r>
              <a:rPr lang="en" sz="1800">
                <a:solidFill>
                  <a:schemeClr val="dk1"/>
                </a:solidFill>
                <a:highlight>
                  <a:srgbClr val="FFF1E0"/>
                </a:highlight>
                <a:latin typeface="Georgia"/>
                <a:ea typeface="Georgia"/>
                <a:cs typeface="Georgia"/>
                <a:sym typeface="Georgia"/>
              </a:rPr>
              <a:t>Jan 6, 2016: Hackers brought down the power supply to hundreds of thousands of homes in Ukraine last week, in a cyber attack believed to be the first ever to result in a power outage.</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sp>
        <p:nvSpPr>
          <p:cNvPr id="90" name="Shape 90"/>
          <p:cNvSpPr txBox="1"/>
          <p:nvPr>
            <p:ph type="title"/>
          </p:nvPr>
        </p:nvSpPr>
        <p:spPr>
          <a:xfrm>
            <a:off x="311700" y="1355050"/>
            <a:ext cx="8520599" cy="2229299"/>
          </a:xfrm>
          <a:prstGeom prst="rect">
            <a:avLst/>
          </a:prstGeom>
        </p:spPr>
        <p:txBody>
          <a:bodyPr anchorCtr="0" anchor="ctr" bIns="91425" lIns="91425" rIns="91425" tIns="91425">
            <a:noAutofit/>
          </a:bodyPr>
          <a:lstStyle/>
          <a:p>
            <a:pPr lvl="0">
              <a:spcBef>
                <a:spcPts val="0"/>
              </a:spcBef>
              <a:buNone/>
            </a:pPr>
            <a:r>
              <a:rPr lang="en"/>
              <a:t>Too many “Things” are exposed to the public Internet without the ability to provide strongly confidential and authenticated remote access</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sp>
        <p:nvSpPr>
          <p:cNvPr id="95" name="Shape 95"/>
          <p:cNvSpPr txBox="1"/>
          <p:nvPr>
            <p:ph type="title"/>
          </p:nvPr>
        </p:nvSpPr>
        <p:spPr>
          <a:xfrm>
            <a:off x="311700" y="2150850"/>
            <a:ext cx="8520599" cy="841800"/>
          </a:xfrm>
          <a:prstGeom prst="rect">
            <a:avLst/>
          </a:prstGeom>
        </p:spPr>
        <p:txBody>
          <a:bodyPr anchorCtr="0" anchor="ctr" bIns="91425" lIns="91425" rIns="91425" tIns="91425">
            <a:noAutofit/>
          </a:bodyPr>
          <a:lstStyle/>
          <a:p>
            <a:pPr lvl="0" rtl="0">
              <a:spcBef>
                <a:spcPts val="0"/>
              </a:spcBef>
              <a:buNone/>
            </a:pPr>
            <a:r>
              <a:rPr lang="en"/>
              <a:t>There are more “Things” every day.</a:t>
            </a:r>
          </a:p>
          <a:p>
            <a:pPr lvl="0" rtl="0">
              <a:spcBef>
                <a:spcPts val="0"/>
              </a:spcBef>
              <a:buNone/>
            </a:pPr>
            <a:r>
              <a:t/>
            </a:r>
            <a:endParaRPr/>
          </a:p>
          <a:p>
            <a:pPr lvl="0">
              <a:spcBef>
                <a:spcPts val="0"/>
              </a:spcBef>
              <a:buNone/>
            </a:pPr>
            <a:r>
              <a:rPr lang="en"/>
              <a:t>We must do something </a:t>
            </a:r>
            <a:r>
              <a:rPr b="1" i="1" lang="en"/>
              <a:t>now</a:t>
            </a:r>
            <a:r>
              <a:rPr lang="en"/>
              <a:t> to fundamentally change the way they are being connected to the Internet.</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cxnSp>
        <p:nvCxnSpPr>
          <p:cNvPr id="100" name="Shape 100"/>
          <p:cNvCxnSpPr/>
          <p:nvPr/>
        </p:nvCxnSpPr>
        <p:spPr>
          <a:xfrm>
            <a:off x="6067187" y="1442700"/>
            <a:ext cx="17399" cy="2098799"/>
          </a:xfrm>
          <a:prstGeom prst="straightConnector1">
            <a:avLst/>
          </a:prstGeom>
          <a:noFill/>
          <a:ln cap="flat" cmpd="sng" w="76200">
            <a:solidFill>
              <a:srgbClr val="6AA84F"/>
            </a:solidFill>
            <a:prstDash val="solid"/>
            <a:round/>
            <a:headEnd len="lg" w="lg" type="none"/>
            <a:tailEnd len="lg" w="lg" type="none"/>
          </a:ln>
        </p:spPr>
      </p:cxnSp>
      <p:sp>
        <p:nvSpPr>
          <p:cNvPr id="101" name="Shape 101"/>
          <p:cNvSpPr/>
          <p:nvPr/>
        </p:nvSpPr>
        <p:spPr>
          <a:xfrm>
            <a:off x="5612125" y="1069850"/>
            <a:ext cx="2926199" cy="1840199"/>
          </a:xfrm>
          <a:prstGeom prst="rect">
            <a:avLst/>
          </a:prstGeom>
          <a:no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2" name="Shape 102"/>
          <p:cNvSpPr txBox="1"/>
          <p:nvPr>
            <p:ph idx="1" type="body"/>
          </p:nvPr>
        </p:nvSpPr>
        <p:spPr>
          <a:xfrm>
            <a:off x="311700" y="4230575"/>
            <a:ext cx="8562299" cy="605100"/>
          </a:xfrm>
          <a:prstGeom prst="rect">
            <a:avLst/>
          </a:prstGeom>
        </p:spPr>
        <p:txBody>
          <a:bodyPr anchorCtr="0" anchor="ctr" bIns="91425" lIns="91425" rIns="91425" tIns="91425">
            <a:noAutofit/>
          </a:bodyPr>
          <a:lstStyle/>
          <a:p>
            <a:pPr lvl="0" rtl="0">
              <a:spcBef>
                <a:spcPts val="0"/>
              </a:spcBef>
              <a:buNone/>
            </a:pPr>
            <a:r>
              <a:rPr lang="en"/>
              <a:t>You connect to Your Thing via Direct Internet Address Through Open Firewall Port</a:t>
            </a:r>
          </a:p>
          <a:p>
            <a:pPr lvl="0">
              <a:spcBef>
                <a:spcPts val="0"/>
              </a:spcBef>
              <a:buNone/>
            </a:pPr>
            <a:r>
              <a:rPr lang="en"/>
              <a:t>(usually without encryption and often with default passwords)</a:t>
            </a:r>
          </a:p>
        </p:txBody>
      </p:sp>
      <p:sp>
        <p:nvSpPr>
          <p:cNvPr id="103" name="Shape 103"/>
          <p:cNvSpPr/>
          <p:nvPr/>
        </p:nvSpPr>
        <p:spPr>
          <a:xfrm>
            <a:off x="2686087" y="1804050"/>
            <a:ext cx="2606040" cy="1840211"/>
          </a:xfrm>
          <a:prstGeom prst="cloud">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Font typeface="Arial"/>
              <a:buNone/>
            </a:pPr>
            <a:r>
              <a:t/>
            </a:r>
            <a:endParaRPr sz="1100">
              <a:solidFill>
                <a:schemeClr val="dk1"/>
              </a:solidFill>
            </a:endParaRPr>
          </a:p>
          <a:p>
            <a:pPr lvl="0" rtl="0">
              <a:spcBef>
                <a:spcPts val="0"/>
              </a:spcBef>
              <a:buClr>
                <a:schemeClr val="dk1"/>
              </a:buClr>
              <a:buSzPct val="100000"/>
              <a:buFont typeface="Arial"/>
              <a:buNone/>
            </a:pPr>
            <a:br>
              <a:rPr lang="en" sz="1100">
                <a:solidFill>
                  <a:schemeClr val="dk1"/>
                </a:solidFill>
              </a:rPr>
            </a:br>
            <a:r>
              <a:rPr lang="en" sz="1100">
                <a:solidFill>
                  <a:schemeClr val="dk1"/>
                </a:solidFill>
              </a:rPr>
              <a:t>the very public internet</a:t>
            </a:r>
          </a:p>
          <a:p>
            <a:pPr lvl="0">
              <a:spcBef>
                <a:spcPts val="0"/>
              </a:spcBef>
              <a:buClr>
                <a:schemeClr val="dk1"/>
              </a:buClr>
              <a:buFont typeface="Arial"/>
              <a:buNone/>
            </a:pPr>
            <a:r>
              <a:t/>
            </a:r>
            <a:endParaRPr>
              <a:solidFill>
                <a:schemeClr val="dk1"/>
              </a:solidFill>
            </a:endParaRPr>
          </a:p>
        </p:txBody>
      </p:sp>
      <p:sp>
        <p:nvSpPr>
          <p:cNvPr id="104" name="Shape 104"/>
          <p:cNvSpPr/>
          <p:nvPr/>
        </p:nvSpPr>
        <p:spPr>
          <a:xfrm>
            <a:off x="5657850" y="395425"/>
            <a:ext cx="2880475" cy="663000"/>
          </a:xfrm>
          <a:prstGeom prst="flowChartExtra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5" name="Shape 105"/>
          <p:cNvSpPr/>
          <p:nvPr/>
        </p:nvSpPr>
        <p:spPr>
          <a:xfrm>
            <a:off x="350525" y="902200"/>
            <a:ext cx="1097399" cy="975300"/>
          </a:xfrm>
          <a:prstGeom prst="smileyFace">
            <a:avLst>
              <a:gd fmla="val 4653" name="adj"/>
            </a:avLst>
          </a:prstGeom>
          <a:solidFill>
            <a:srgbClr val="FFF2CC"/>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6" name="Shape 106"/>
          <p:cNvSpPr/>
          <p:nvPr/>
        </p:nvSpPr>
        <p:spPr>
          <a:xfrm>
            <a:off x="800100" y="2430025"/>
            <a:ext cx="1566000" cy="605100"/>
          </a:xfrm>
          <a:prstGeom prst="trapezoid">
            <a:avLst>
              <a:gd fmla="val 25000" name="adj"/>
            </a:avLst>
          </a:prstGeom>
          <a:solidFill>
            <a:srgbClr val="999999"/>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7" name="Shape 107"/>
          <p:cNvSpPr/>
          <p:nvPr/>
        </p:nvSpPr>
        <p:spPr>
          <a:xfrm>
            <a:off x="994400" y="1732800"/>
            <a:ext cx="1200299" cy="6630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cxnSp>
        <p:nvCxnSpPr>
          <p:cNvPr id="108" name="Shape 108"/>
          <p:cNvCxnSpPr>
            <a:stCxn id="106" idx="3"/>
            <a:endCxn id="109" idx="2"/>
          </p:cNvCxnSpPr>
          <p:nvPr/>
        </p:nvCxnSpPr>
        <p:spPr>
          <a:xfrm flipH="1" rot="10800000">
            <a:off x="2290462" y="2568775"/>
            <a:ext cx="3669000" cy="163800"/>
          </a:xfrm>
          <a:prstGeom prst="straightConnector1">
            <a:avLst/>
          </a:prstGeom>
          <a:noFill/>
          <a:ln cap="flat" cmpd="sng" w="28575">
            <a:solidFill>
              <a:srgbClr val="666666"/>
            </a:solidFill>
            <a:prstDash val="solid"/>
            <a:round/>
            <a:headEnd len="lg" w="lg" type="none"/>
            <a:tailEnd len="lg" w="lg" type="triangle"/>
          </a:ln>
        </p:spPr>
      </p:cxnSp>
      <p:sp>
        <p:nvSpPr>
          <p:cNvPr id="110" name="Shape 110"/>
          <p:cNvSpPr txBox="1"/>
          <p:nvPr/>
        </p:nvSpPr>
        <p:spPr>
          <a:xfrm>
            <a:off x="6531375" y="713450"/>
            <a:ext cx="1776599" cy="585299"/>
          </a:xfrm>
          <a:prstGeom prst="rect">
            <a:avLst/>
          </a:prstGeom>
          <a:noFill/>
          <a:ln>
            <a:noFill/>
          </a:ln>
        </p:spPr>
        <p:txBody>
          <a:bodyPr anchorCtr="0" anchor="t" bIns="91425" lIns="91425" rIns="91425" tIns="91425">
            <a:noAutofit/>
          </a:bodyPr>
          <a:lstStyle/>
          <a:p>
            <a:pPr lvl="0">
              <a:spcBef>
                <a:spcPts val="0"/>
              </a:spcBef>
              <a:buNone/>
            </a:pPr>
            <a:r>
              <a:rPr lang="en"/>
              <a:t>your abode</a:t>
            </a:r>
          </a:p>
        </p:txBody>
      </p:sp>
      <p:sp>
        <p:nvSpPr>
          <p:cNvPr id="111" name="Shape 111"/>
          <p:cNvSpPr txBox="1"/>
          <p:nvPr/>
        </p:nvSpPr>
        <p:spPr>
          <a:xfrm>
            <a:off x="535575" y="484550"/>
            <a:ext cx="1776599" cy="585299"/>
          </a:xfrm>
          <a:prstGeom prst="rect">
            <a:avLst/>
          </a:prstGeom>
          <a:noFill/>
          <a:ln>
            <a:noFill/>
          </a:ln>
        </p:spPr>
        <p:txBody>
          <a:bodyPr anchorCtr="0" anchor="t" bIns="91425" lIns="91425" rIns="91425" tIns="91425">
            <a:noAutofit/>
          </a:bodyPr>
          <a:lstStyle/>
          <a:p>
            <a:pPr lvl="0" rtl="0">
              <a:spcBef>
                <a:spcPts val="0"/>
              </a:spcBef>
              <a:buNone/>
            </a:pPr>
            <a:r>
              <a:rPr lang="en"/>
              <a:t>you, out in the world</a:t>
            </a:r>
          </a:p>
        </p:txBody>
      </p:sp>
      <p:sp>
        <p:nvSpPr>
          <p:cNvPr id="112" name="Shape 112"/>
          <p:cNvSpPr txBox="1"/>
          <p:nvPr/>
        </p:nvSpPr>
        <p:spPr>
          <a:xfrm>
            <a:off x="1515375" y="-10025"/>
            <a:ext cx="5016000" cy="585299"/>
          </a:xfrm>
          <a:prstGeom prst="rect">
            <a:avLst/>
          </a:prstGeom>
          <a:noFill/>
          <a:ln>
            <a:noFill/>
          </a:ln>
        </p:spPr>
        <p:txBody>
          <a:bodyPr anchorCtr="0" anchor="t" bIns="91425" lIns="91425" rIns="91425" tIns="91425">
            <a:noAutofit/>
          </a:bodyPr>
          <a:lstStyle/>
          <a:p>
            <a:pPr lvl="0" algn="ctr">
              <a:spcBef>
                <a:spcPts val="0"/>
              </a:spcBef>
              <a:buNone/>
            </a:pPr>
            <a:r>
              <a:rPr b="1" lang="en" sz="2400">
                <a:solidFill>
                  <a:srgbClr val="E06666"/>
                </a:solidFill>
                <a:highlight>
                  <a:srgbClr val="FFFF00"/>
                </a:highlight>
              </a:rPr>
              <a:t>DIRECT CONNECT (BAD)</a:t>
            </a:r>
          </a:p>
        </p:txBody>
      </p:sp>
      <p:pic>
        <p:nvPicPr>
          <p:cNvPr id="113" name="Shape 113"/>
          <p:cNvPicPr preferRelativeResize="0"/>
          <p:nvPr/>
        </p:nvPicPr>
        <p:blipFill>
          <a:blip r:embed="rId3">
            <a:alphaModFix/>
          </a:blip>
          <a:stretch>
            <a:fillRect/>
          </a:stretch>
        </p:blipFill>
        <p:spPr>
          <a:xfrm>
            <a:off x="987175" y="1744225"/>
            <a:ext cx="1200301" cy="685799"/>
          </a:xfrm>
          <a:prstGeom prst="rect">
            <a:avLst/>
          </a:prstGeom>
          <a:noFill/>
          <a:ln>
            <a:noFill/>
          </a:ln>
        </p:spPr>
      </p:pic>
      <p:pic>
        <p:nvPicPr>
          <p:cNvPr id="114" name="Shape 114"/>
          <p:cNvPicPr preferRelativeResize="0"/>
          <p:nvPr/>
        </p:nvPicPr>
        <p:blipFill rotWithShape="1">
          <a:blip r:embed="rId3">
            <a:alphaModFix/>
          </a:blip>
          <a:srcRect b="39898" l="16123" r="16500" t="10104"/>
          <a:stretch/>
        </p:blipFill>
        <p:spPr>
          <a:xfrm>
            <a:off x="6690575" y="1583424"/>
            <a:ext cx="1617400" cy="685799"/>
          </a:xfrm>
          <a:prstGeom prst="rect">
            <a:avLst/>
          </a:prstGeom>
          <a:noFill/>
          <a:ln>
            <a:noFill/>
          </a:ln>
        </p:spPr>
      </p:pic>
      <p:sp>
        <p:nvSpPr>
          <p:cNvPr id="115" name="Shape 115"/>
          <p:cNvSpPr txBox="1"/>
          <p:nvPr/>
        </p:nvSpPr>
        <p:spPr>
          <a:xfrm>
            <a:off x="6670768" y="1272107"/>
            <a:ext cx="1784700" cy="412200"/>
          </a:xfrm>
          <a:prstGeom prst="rect">
            <a:avLst/>
          </a:prstGeom>
          <a:noFill/>
          <a:ln>
            <a:noFill/>
          </a:ln>
        </p:spPr>
        <p:txBody>
          <a:bodyPr anchorCtr="0" anchor="t" bIns="91425" lIns="91425" rIns="91425" tIns="91425">
            <a:noAutofit/>
          </a:bodyPr>
          <a:lstStyle/>
          <a:p>
            <a:pPr lvl="0" rtl="0">
              <a:spcBef>
                <a:spcPts val="0"/>
              </a:spcBef>
              <a:buNone/>
            </a:pPr>
            <a:r>
              <a:rPr lang="en" sz="1200"/>
              <a:t>your tiny human thing</a:t>
            </a:r>
          </a:p>
        </p:txBody>
      </p:sp>
      <p:grpSp>
        <p:nvGrpSpPr>
          <p:cNvPr id="116" name="Shape 116"/>
          <p:cNvGrpSpPr/>
          <p:nvPr/>
        </p:nvGrpSpPr>
        <p:grpSpPr>
          <a:xfrm>
            <a:off x="5881196" y="2269216"/>
            <a:ext cx="1495920" cy="605067"/>
            <a:chOff x="5881196" y="2269216"/>
            <a:chExt cx="1495920" cy="605067"/>
          </a:xfrm>
        </p:grpSpPr>
        <p:grpSp>
          <p:nvGrpSpPr>
            <p:cNvPr id="117" name="Shape 117"/>
            <p:cNvGrpSpPr/>
            <p:nvPr/>
          </p:nvGrpSpPr>
          <p:grpSpPr>
            <a:xfrm>
              <a:off x="5881196" y="2269216"/>
              <a:ext cx="548548" cy="605067"/>
              <a:chOff x="7166600" y="1264175"/>
              <a:chExt cx="1040100" cy="1223100"/>
            </a:xfrm>
          </p:grpSpPr>
          <p:sp>
            <p:nvSpPr>
              <p:cNvPr id="118" name="Shape 118"/>
              <p:cNvSpPr/>
              <p:nvPr/>
            </p:nvSpPr>
            <p:spPr>
              <a:xfrm>
                <a:off x="7166600" y="1264175"/>
                <a:ext cx="1040100" cy="12231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9" name="Shape 109"/>
              <p:cNvSpPr/>
              <p:nvPr/>
            </p:nvSpPr>
            <p:spPr>
              <a:xfrm>
                <a:off x="7315200" y="1538500"/>
                <a:ext cx="754500" cy="663000"/>
              </a:xfrm>
              <a:prstGeom prst="ellipse">
                <a:avLst/>
              </a:prstGeom>
              <a:solidFill>
                <a:srgbClr val="434343"/>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119" name="Shape 119"/>
            <p:cNvSpPr txBox="1"/>
            <p:nvPr/>
          </p:nvSpPr>
          <p:spPr>
            <a:xfrm>
              <a:off x="6370317" y="2405742"/>
              <a:ext cx="1006799" cy="412200"/>
            </a:xfrm>
            <a:prstGeom prst="rect">
              <a:avLst/>
            </a:prstGeom>
            <a:noFill/>
            <a:ln>
              <a:noFill/>
            </a:ln>
          </p:spPr>
          <p:txBody>
            <a:bodyPr anchorCtr="0" anchor="t" bIns="91425" lIns="91425" rIns="91425" tIns="91425">
              <a:noAutofit/>
            </a:bodyPr>
            <a:lstStyle/>
            <a:p>
              <a:pPr lvl="0" rtl="0">
                <a:spcBef>
                  <a:spcPts val="0"/>
                </a:spcBef>
                <a:buNone/>
              </a:pPr>
              <a:r>
                <a:rPr lang="en" sz="1200"/>
                <a:t>your cam thing</a:t>
              </a:r>
            </a:p>
          </p:txBody>
        </p:sp>
        <p:sp>
          <p:nvSpPr>
            <p:cNvPr id="120" name="Shape 120"/>
            <p:cNvSpPr/>
            <p:nvPr/>
          </p:nvSpPr>
          <p:spPr>
            <a:xfrm>
              <a:off x="6054650" y="2489850"/>
              <a:ext cx="220499" cy="163800"/>
            </a:xfrm>
            <a:prstGeom prst="ellipse">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grpSp>
      <p:sp>
        <p:nvSpPr>
          <p:cNvPr id="121" name="Shape 121"/>
          <p:cNvSpPr txBox="1"/>
          <p:nvPr/>
        </p:nvSpPr>
        <p:spPr>
          <a:xfrm>
            <a:off x="3291975" y="2199450"/>
            <a:ext cx="1380600" cy="585299"/>
          </a:xfrm>
          <a:prstGeom prst="rect">
            <a:avLst/>
          </a:prstGeom>
          <a:noFill/>
          <a:ln>
            <a:noFill/>
          </a:ln>
        </p:spPr>
        <p:txBody>
          <a:bodyPr anchorCtr="0" anchor="t" bIns="91425" lIns="91425" rIns="91425" tIns="91425">
            <a:noAutofit/>
          </a:bodyPr>
          <a:lstStyle/>
          <a:p>
            <a:pPr lvl="0">
              <a:spcBef>
                <a:spcPts val="0"/>
              </a:spcBef>
              <a:buNone/>
            </a:pPr>
            <a:r>
              <a:rPr lang="en">
                <a:solidFill>
                  <a:srgbClr val="FF0000"/>
                </a:solidFill>
              </a:rPr>
              <a:t>HTTP / RTSP</a:t>
            </a:r>
          </a:p>
        </p:txBody>
      </p:sp>
      <p:sp>
        <p:nvSpPr>
          <p:cNvPr id="122" name="Shape 122"/>
          <p:cNvSpPr txBox="1"/>
          <p:nvPr/>
        </p:nvSpPr>
        <p:spPr>
          <a:xfrm>
            <a:off x="5657850" y="1697300"/>
            <a:ext cx="1380600" cy="585299"/>
          </a:xfrm>
          <a:prstGeom prst="rect">
            <a:avLst/>
          </a:prstGeom>
          <a:noFill/>
          <a:ln>
            <a:noFill/>
          </a:ln>
        </p:spPr>
        <p:txBody>
          <a:bodyPr anchorCtr="0" anchor="t" bIns="91425" lIns="91425" rIns="91425" tIns="91425">
            <a:noAutofit/>
          </a:bodyPr>
          <a:lstStyle/>
          <a:p>
            <a:pPr lvl="0" rtl="0">
              <a:spcBef>
                <a:spcPts val="0"/>
              </a:spcBef>
              <a:buNone/>
            </a:pPr>
            <a:r>
              <a:rPr lang="en">
                <a:solidFill>
                  <a:srgbClr val="FF0000"/>
                </a:solidFill>
              </a:rPr>
              <a:t>UPNP + </a:t>
            </a:r>
            <a:br>
              <a:rPr lang="en">
                <a:solidFill>
                  <a:srgbClr val="FF0000"/>
                </a:solidFill>
              </a:rPr>
            </a:br>
            <a:r>
              <a:rPr lang="en">
                <a:solidFill>
                  <a:srgbClr val="FF0000"/>
                </a:solidFill>
              </a:rPr>
              <a:t>DynDNS</a:t>
            </a:r>
          </a:p>
        </p:txBody>
      </p:sp>
      <p:cxnSp>
        <p:nvCxnSpPr>
          <p:cNvPr id="123" name="Shape 123"/>
          <p:cNvCxnSpPr/>
          <p:nvPr/>
        </p:nvCxnSpPr>
        <p:spPr>
          <a:xfrm>
            <a:off x="4763475" y="2008225"/>
            <a:ext cx="947400" cy="336000"/>
          </a:xfrm>
          <a:prstGeom prst="straightConnector1">
            <a:avLst/>
          </a:prstGeom>
          <a:noFill/>
          <a:ln cap="flat" cmpd="sng" w="28575">
            <a:solidFill>
              <a:srgbClr val="FF0000"/>
            </a:solidFill>
            <a:prstDash val="dash"/>
            <a:round/>
            <a:headEnd len="lg" w="lg" type="none"/>
            <a:tailEnd len="lg" w="lg" type="triangle"/>
          </a:ln>
        </p:spPr>
      </p:cxnSp>
      <p:cxnSp>
        <p:nvCxnSpPr>
          <p:cNvPr id="124" name="Shape 124"/>
          <p:cNvCxnSpPr/>
          <p:nvPr/>
        </p:nvCxnSpPr>
        <p:spPr>
          <a:xfrm flipH="1" rot="10800000">
            <a:off x="4852987" y="2732575"/>
            <a:ext cx="847799" cy="379199"/>
          </a:xfrm>
          <a:prstGeom prst="straightConnector1">
            <a:avLst/>
          </a:prstGeom>
          <a:noFill/>
          <a:ln cap="flat" cmpd="sng" w="28575">
            <a:solidFill>
              <a:srgbClr val="FF0000"/>
            </a:solidFill>
            <a:prstDash val="dash"/>
            <a:round/>
            <a:headEnd len="lg" w="lg" type="none"/>
            <a:tailEnd len="lg" w="lg" type="triangle"/>
          </a:ln>
        </p:spPr>
      </p:cxnSp>
      <p:cxnSp>
        <p:nvCxnSpPr>
          <p:cNvPr id="125" name="Shape 125"/>
          <p:cNvCxnSpPr/>
          <p:nvPr/>
        </p:nvCxnSpPr>
        <p:spPr>
          <a:xfrm flipH="1" rot="10800000">
            <a:off x="5225150" y="2861700"/>
            <a:ext cx="548699" cy="661799"/>
          </a:xfrm>
          <a:prstGeom prst="straightConnector1">
            <a:avLst/>
          </a:prstGeom>
          <a:noFill/>
          <a:ln cap="flat" cmpd="sng" w="28575">
            <a:solidFill>
              <a:srgbClr val="FF0000"/>
            </a:solidFill>
            <a:prstDash val="dash"/>
            <a:round/>
            <a:headEnd len="lg" w="lg" type="none"/>
            <a:tailEnd len="lg" w="lg" type="triangle"/>
          </a:ln>
        </p:spPr>
      </p:cxnSp>
      <p:cxnSp>
        <p:nvCxnSpPr>
          <p:cNvPr id="126" name="Shape 126"/>
          <p:cNvCxnSpPr/>
          <p:nvPr/>
        </p:nvCxnSpPr>
        <p:spPr>
          <a:xfrm>
            <a:off x="3200275" y="1404025"/>
            <a:ext cx="135000" cy="1274699"/>
          </a:xfrm>
          <a:prstGeom prst="straightConnector1">
            <a:avLst/>
          </a:prstGeom>
          <a:noFill/>
          <a:ln cap="flat" cmpd="sng" w="28575">
            <a:solidFill>
              <a:srgbClr val="FF0000"/>
            </a:solidFill>
            <a:prstDash val="dash"/>
            <a:round/>
            <a:headEnd len="lg" w="lg" type="none"/>
            <a:tailEnd len="lg" w="lg" type="triangle"/>
          </a:ln>
        </p:spPr>
      </p:cxnSp>
      <p:cxnSp>
        <p:nvCxnSpPr>
          <p:cNvPr id="127" name="Shape 127"/>
          <p:cNvCxnSpPr/>
          <p:nvPr/>
        </p:nvCxnSpPr>
        <p:spPr>
          <a:xfrm flipH="1" rot="10800000">
            <a:off x="2554687" y="2678725"/>
            <a:ext cx="548699" cy="661799"/>
          </a:xfrm>
          <a:prstGeom prst="straightConnector1">
            <a:avLst/>
          </a:prstGeom>
          <a:noFill/>
          <a:ln cap="flat" cmpd="sng" w="28575">
            <a:solidFill>
              <a:srgbClr val="FF0000"/>
            </a:solidFill>
            <a:prstDash val="dash"/>
            <a:round/>
            <a:headEnd len="lg" w="lg" type="none"/>
            <a:tailEnd len="lg" w="lg" type="triangle"/>
          </a:ln>
        </p:spPr>
      </p:cxn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pic>
        <p:nvPicPr>
          <p:cNvPr id="132" name="Shape 132"/>
          <p:cNvPicPr preferRelativeResize="0"/>
          <p:nvPr/>
        </p:nvPicPr>
        <p:blipFill>
          <a:blip r:embed="rId3">
            <a:alphaModFix/>
          </a:blip>
          <a:stretch>
            <a:fillRect/>
          </a:stretch>
        </p:blipFill>
        <p:spPr>
          <a:xfrm>
            <a:off x="0" y="0"/>
            <a:ext cx="9144000" cy="5143499"/>
          </a:xfrm>
          <a:prstGeom prst="rect">
            <a:avLst/>
          </a:prstGeom>
          <a:noFill/>
          <a:ln>
            <a:noFill/>
          </a:ln>
        </p:spPr>
      </p:pic>
      <p:sp>
        <p:nvSpPr>
          <p:cNvPr id="133" name="Shape 133"/>
          <p:cNvSpPr txBox="1"/>
          <p:nvPr>
            <p:ph type="title"/>
          </p:nvPr>
        </p:nvSpPr>
        <p:spPr>
          <a:xfrm>
            <a:off x="311700" y="2150850"/>
            <a:ext cx="8520599" cy="841800"/>
          </a:xfrm>
          <a:prstGeom prst="rect">
            <a:avLst/>
          </a:prstGeom>
        </p:spPr>
        <p:txBody>
          <a:bodyPr anchorCtr="0" anchor="ctr" bIns="91425" lIns="91425" rIns="91425" tIns="91425">
            <a:noAutofit/>
          </a:bodyPr>
          <a:lstStyle/>
          <a:p>
            <a:pPr lvl="0" rtl="0">
              <a:spcBef>
                <a:spcPts val="0"/>
              </a:spcBef>
              <a:buNone/>
            </a:pPr>
            <a:r>
              <a:rPr lang="en">
                <a:solidFill>
                  <a:srgbClr val="FF0000"/>
                </a:solidFill>
              </a:rPr>
              <a:t>Have you </a:t>
            </a:r>
            <a:r>
              <a:rPr i="1" lang="en">
                <a:solidFill>
                  <a:srgbClr val="FF0000"/>
                </a:solidFill>
              </a:rPr>
              <a:t>seen</a:t>
            </a:r>
            <a:r>
              <a:rPr lang="en">
                <a:solidFill>
                  <a:srgbClr val="FF0000"/>
                </a:solidFill>
              </a:rPr>
              <a:t> what is waiting for you outside your router?</a:t>
            </a:r>
          </a:p>
          <a:p>
            <a:pPr lvl="0" rtl="0">
              <a:spcBef>
                <a:spcPts val="0"/>
              </a:spcBef>
              <a:buNone/>
            </a:pPr>
            <a:r>
              <a:t/>
            </a:r>
            <a:endParaRPr>
              <a:solidFill>
                <a:srgbClr val="FF0000"/>
              </a:solidFill>
            </a:endParaRPr>
          </a:p>
          <a:p>
            <a:pPr lvl="0" rtl="0">
              <a:spcBef>
                <a:spcPts val="0"/>
              </a:spcBef>
              <a:buNone/>
            </a:pPr>
            <a:r>
              <a:t/>
            </a:r>
            <a:endParaRPr>
              <a:solidFill>
                <a:srgbClr val="FF0000"/>
              </a:solidFill>
            </a:endParaRPr>
          </a:p>
          <a:p>
            <a:pPr lvl="0">
              <a:spcBef>
                <a:spcPts val="0"/>
              </a:spcBef>
              <a:buNone/>
            </a:pPr>
            <a:r>
              <a:rPr lang="en">
                <a:solidFill>
                  <a:srgbClr val="FF0000"/>
                </a:solidFill>
              </a:rPr>
              <a:t>“they are coming to get you…”</a:t>
            </a:r>
          </a:p>
        </p:txBody>
      </p:sp>
    </p:spTree>
  </p:cSld>
  <p:clrMapOvr>
    <a:masterClrMapping/>
  </p:clrMapOvr>
  <p:transition spd="slow">
    <p:cut/>
  </p:transition>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